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0"/>
  </p:notesMasterIdLst>
  <p:handoutMasterIdLst>
    <p:handoutMasterId r:id="rId21"/>
  </p:handoutMasterIdLst>
  <p:sldIdLst>
    <p:sldId id="547" r:id="rId2"/>
    <p:sldId id="550" r:id="rId3"/>
    <p:sldId id="563" r:id="rId4"/>
    <p:sldId id="603" r:id="rId5"/>
    <p:sldId id="604" r:id="rId6"/>
    <p:sldId id="564" r:id="rId7"/>
    <p:sldId id="609" r:id="rId8"/>
    <p:sldId id="608" r:id="rId9"/>
    <p:sldId id="590" r:id="rId10"/>
    <p:sldId id="606" r:id="rId11"/>
    <p:sldId id="591" r:id="rId12"/>
    <p:sldId id="605" r:id="rId13"/>
    <p:sldId id="607" r:id="rId14"/>
    <p:sldId id="610" r:id="rId15"/>
    <p:sldId id="562" r:id="rId16"/>
    <p:sldId id="554" r:id="rId17"/>
    <p:sldId id="552" r:id="rId18"/>
    <p:sldId id="553" r:id="rId1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63"/>
            <p14:sldId id="603"/>
            <p14:sldId id="604"/>
            <p14:sldId id="564"/>
            <p14:sldId id="609"/>
            <p14:sldId id="608"/>
            <p14:sldId id="590"/>
            <p14:sldId id="606"/>
            <p14:sldId id="591"/>
            <p14:sldId id="605"/>
            <p14:sldId id="607"/>
            <p14:sldId id="610"/>
            <p14:sldId id="562"/>
            <p14:sldId id="554"/>
            <p14:sldId id="552"/>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747"/>
    <a:srgbClr val="996633"/>
    <a:srgbClr val="FF9900"/>
    <a:srgbClr val="FF7F7F"/>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4" autoAdjust="0"/>
    <p:restoredTop sz="94660"/>
  </p:normalViewPr>
  <p:slideViewPr>
    <p:cSldViewPr>
      <p:cViewPr varScale="1">
        <p:scale>
          <a:sx n="81" d="100"/>
          <a:sy n="81" d="100"/>
        </p:scale>
        <p:origin x="222" y="90"/>
      </p:cViewPr>
      <p:guideLst>
        <p:guide orient="horz" pos="2160"/>
        <p:guide pos="2880"/>
      </p:guideLst>
    </p:cSldViewPr>
  </p:slideViewPr>
  <p:notesTextViewPr>
    <p:cViewPr>
      <p:scale>
        <a:sx n="100" d="100"/>
        <a:sy n="100" d="100"/>
      </p:scale>
      <p:origin x="0" y="0"/>
    </p:cViewPr>
  </p:notesTextViewPr>
  <p:notesViewPr>
    <p:cSldViewPr>
      <p:cViewPr varScale="1">
        <p:scale>
          <a:sx n="90" d="100"/>
          <a:sy n="90" d="100"/>
        </p:scale>
        <p:origin x="1644" y="7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2022-06-03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6/3/2022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P.Eng.</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2022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Rotating an array to the left using reversals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a:t>Rotating an array to the left using reverse</a:t>
            </a:r>
          </a:p>
        </p:txBody>
      </p:sp>
      <p:pic>
        <p:nvPicPr>
          <p:cNvPr id="3" name="Audio 2">
            <a:hlinkClick r:id="" action="ppaction://media"/>
            <a:extLst>
              <a:ext uri="{FF2B5EF4-FFF2-40B4-BE49-F238E27FC236}">
                <a16:creationId xmlns:a16="http://schemas.microsoft.com/office/drawing/2014/main" id="{20F3163C-FC8B-D4FA-4F6C-C08E75AC89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1676"/>
    </mc:Choice>
    <mc:Fallback>
      <p:transition spd="slow" advTm="21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Rotating using reversals</a:t>
            </a:r>
          </a:p>
        </p:txBody>
      </p:sp>
      <p:sp>
        <p:nvSpPr>
          <p:cNvPr id="3" name="Content Placeholder 2"/>
          <p:cNvSpPr>
            <a:spLocks noGrp="1"/>
          </p:cNvSpPr>
          <p:nvPr>
            <p:ph idx="1"/>
          </p:nvPr>
        </p:nvSpPr>
        <p:spPr/>
        <p:txBody>
          <a:bodyPr/>
          <a:lstStyle/>
          <a:p>
            <a:r>
              <a:rPr lang="en-US" dirty="0"/>
              <a:t>Suppose we want to rotate the entries by 3:</a:t>
            </a:r>
          </a:p>
          <a:p>
            <a:endParaRPr lang="en-US" dirty="0"/>
          </a:p>
          <a:p>
            <a:endParaRPr lang="en-US" dirty="0"/>
          </a:p>
          <a:p>
            <a:endParaRPr lang="en-US" dirty="0"/>
          </a:p>
          <a:p>
            <a:endParaRPr lang="en-US" dirty="0"/>
          </a:p>
          <a:p>
            <a:endParaRPr lang="en-US" dirty="0"/>
          </a:p>
          <a:p>
            <a:endParaRPr lang="en-US" dirty="0"/>
          </a:p>
          <a:p>
            <a:endParaRPr lang="en-US" dirty="0"/>
          </a:p>
          <a:p>
            <a:r>
              <a:rPr lang="en-US" dirty="0"/>
              <a:t>Thus, to rotate to the left by </a:t>
            </a:r>
            <a:r>
              <a:rPr lang="en-US" dirty="0">
                <a:latin typeface="Times New Roman" panose="02020603050405020304" pitchFamily="18" charset="0"/>
                <a:cs typeface="Times New Roman" panose="02020603050405020304" pitchFamily="18" charset="0"/>
              </a:rPr>
              <a:t>3</a:t>
            </a:r>
            <a:r>
              <a:rPr lang="en-US" dirty="0"/>
              <a:t>:</a:t>
            </a:r>
          </a:p>
          <a:p>
            <a:pPr lvl="1"/>
            <a:r>
              <a:rPr lang="en-US" dirty="0"/>
              <a:t>Reverse the first </a:t>
            </a:r>
            <a:r>
              <a:rPr lang="en-US" dirty="0">
                <a:latin typeface="Times New Roman" panose="02020603050405020304" pitchFamily="18" charset="0"/>
                <a:cs typeface="Times New Roman" panose="02020603050405020304" pitchFamily="18" charset="0"/>
              </a:rPr>
              <a:t>3</a:t>
            </a:r>
            <a:r>
              <a:rPr lang="en-US" dirty="0"/>
              <a:t> entries</a:t>
            </a:r>
          </a:p>
          <a:p>
            <a:pPr lvl="1"/>
            <a:r>
              <a:rPr lang="en-US" dirty="0"/>
              <a:t>Reverse the last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3</a:t>
            </a:r>
            <a:r>
              <a:rPr lang="en-US" dirty="0"/>
              <a:t> entries</a:t>
            </a:r>
          </a:p>
          <a:p>
            <a:pPr lvl="1"/>
            <a:r>
              <a:rPr lang="en-US" dirty="0"/>
              <a:t>Reverse all the entries</a:t>
            </a:r>
          </a:p>
          <a:p>
            <a:endParaRPr lang="en-US" dirty="0"/>
          </a:p>
        </p:txBody>
      </p:sp>
      <p:graphicFrame>
        <p:nvGraphicFramePr>
          <p:cNvPr id="4" name="Table 6">
            <a:extLst>
              <a:ext uri="{FF2B5EF4-FFF2-40B4-BE49-F238E27FC236}">
                <a16:creationId xmlns:a16="http://schemas.microsoft.com/office/drawing/2014/main" id="{87F76602-34B6-2C16-BAE6-4AFA0E1015A0}"/>
              </a:ext>
            </a:extLst>
          </p:cNvPr>
          <p:cNvGraphicFramePr>
            <a:graphicFrameLocks noGrp="1"/>
          </p:cNvGraphicFramePr>
          <p:nvPr>
            <p:extLst>
              <p:ext uri="{D42A27DB-BD31-4B8C-83A1-F6EECF244321}">
                <p14:modId xmlns:p14="http://schemas.microsoft.com/office/powerpoint/2010/main" val="1323447333"/>
              </p:ext>
            </p:extLst>
          </p:nvPr>
        </p:nvGraphicFramePr>
        <p:xfrm>
          <a:off x="647563" y="2204864"/>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0">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5" name="Table 6">
            <a:extLst>
              <a:ext uri="{FF2B5EF4-FFF2-40B4-BE49-F238E27FC236}">
                <a16:creationId xmlns:a16="http://schemas.microsoft.com/office/drawing/2014/main" id="{C2A91569-E258-98E5-7131-EB3FB06A8752}"/>
              </a:ext>
            </a:extLst>
          </p:cNvPr>
          <p:cNvGraphicFramePr>
            <a:graphicFrameLocks noGrp="1"/>
          </p:cNvGraphicFramePr>
          <p:nvPr>
            <p:extLst>
              <p:ext uri="{D42A27DB-BD31-4B8C-83A1-F6EECF244321}">
                <p14:modId xmlns:p14="http://schemas.microsoft.com/office/powerpoint/2010/main" val="2141554489"/>
              </p:ext>
            </p:extLst>
          </p:nvPr>
        </p:nvGraphicFramePr>
        <p:xfrm>
          <a:off x="647941" y="3692272"/>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7" name="Table 6">
            <a:extLst>
              <a:ext uri="{FF2B5EF4-FFF2-40B4-BE49-F238E27FC236}">
                <a16:creationId xmlns:a16="http://schemas.microsoft.com/office/drawing/2014/main" id="{C251D4E0-FC59-C9B1-CDA3-5C1AFED5A4C8}"/>
              </a:ext>
            </a:extLst>
          </p:cNvPr>
          <p:cNvGraphicFramePr>
            <a:graphicFrameLocks noGrp="1"/>
          </p:cNvGraphicFramePr>
          <p:nvPr>
            <p:extLst>
              <p:ext uri="{D42A27DB-BD31-4B8C-83A1-F6EECF244321}">
                <p14:modId xmlns:p14="http://schemas.microsoft.com/office/powerpoint/2010/main" val="2891129851"/>
              </p:ext>
            </p:extLst>
          </p:nvPr>
        </p:nvGraphicFramePr>
        <p:xfrm>
          <a:off x="647563" y="3165728"/>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Consolas" panose="020B0609020204030204" pitchFamily="49" charset="0"/>
                        </a:rPr>
                        <a:t>-5.5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8" name="Table 6">
            <a:extLst>
              <a:ext uri="{FF2B5EF4-FFF2-40B4-BE49-F238E27FC236}">
                <a16:creationId xmlns:a16="http://schemas.microsoft.com/office/drawing/2014/main" id="{06465D88-A93F-E37D-219F-7B605D2B1976}"/>
              </a:ext>
            </a:extLst>
          </p:cNvPr>
          <p:cNvGraphicFramePr>
            <a:graphicFrameLocks noGrp="1"/>
          </p:cNvGraphicFramePr>
          <p:nvPr>
            <p:extLst>
              <p:ext uri="{D42A27DB-BD31-4B8C-83A1-F6EECF244321}">
                <p14:modId xmlns:p14="http://schemas.microsoft.com/office/powerpoint/2010/main" val="2899491970"/>
              </p:ext>
            </p:extLst>
          </p:nvPr>
        </p:nvGraphicFramePr>
        <p:xfrm>
          <a:off x="2896176" y="2673983"/>
          <a:ext cx="5708272"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tblGrid>
              <a:tr h="231512">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9" name="Table 6">
            <a:extLst>
              <a:ext uri="{FF2B5EF4-FFF2-40B4-BE49-F238E27FC236}">
                <a16:creationId xmlns:a16="http://schemas.microsoft.com/office/drawing/2014/main" id="{694EDAC9-8FD9-1F75-FE5B-12730BAFC55E}"/>
              </a:ext>
            </a:extLst>
          </p:cNvPr>
          <p:cNvGraphicFramePr>
            <a:graphicFrameLocks noGrp="1"/>
          </p:cNvGraphicFramePr>
          <p:nvPr>
            <p:extLst>
              <p:ext uri="{D42A27DB-BD31-4B8C-83A1-F6EECF244321}">
                <p14:modId xmlns:p14="http://schemas.microsoft.com/office/powerpoint/2010/main" val="1618500260"/>
              </p:ext>
            </p:extLst>
          </p:nvPr>
        </p:nvGraphicFramePr>
        <p:xfrm>
          <a:off x="539552" y="2673983"/>
          <a:ext cx="2140602"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Consolas" panose="020B0609020204030204" pitchFamily="49" charset="0"/>
                        </a:rPr>
                        <a:t>-0.5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pic>
        <p:nvPicPr>
          <p:cNvPr id="13" name="Audio 12">
            <a:hlinkClick r:id="" action="ppaction://media"/>
            <a:extLst>
              <a:ext uri="{FF2B5EF4-FFF2-40B4-BE49-F238E27FC236}">
                <a16:creationId xmlns:a16="http://schemas.microsoft.com/office/drawing/2014/main" id="{024F6C49-1E4E-8B35-9A7C-A7F1CEDE8C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13838634"/>
      </p:ext>
    </p:extLst>
  </p:cSld>
  <p:clrMapOvr>
    <a:masterClrMapping/>
  </p:clrMapOvr>
  <mc:AlternateContent xmlns:mc="http://schemas.openxmlformats.org/markup-compatibility/2006">
    <mc:Choice xmlns:p14="http://schemas.microsoft.com/office/powerpoint/2010/main" Requires="p14">
      <p:transition spd="slow" p14:dur="2000" advTm="105114"/>
    </mc:Choice>
    <mc:Fallback>
      <p:transition spd="slow" advTm="10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Reversing an array</a:t>
            </a:r>
          </a:p>
        </p:txBody>
      </p:sp>
      <p:sp>
        <p:nvSpPr>
          <p:cNvPr id="3" name="Content Placeholder 2"/>
          <p:cNvSpPr>
            <a:spLocks noGrp="1"/>
          </p:cNvSpPr>
          <p:nvPr>
            <p:ph idx="1"/>
          </p:nvPr>
        </p:nvSpPr>
        <p:spPr>
          <a:xfrm>
            <a:off x="457200" y="1600200"/>
            <a:ext cx="8867328" cy="4525963"/>
          </a:xfrm>
        </p:spPr>
        <p:txBody>
          <a:bodyPr/>
          <a:lstStyle/>
          <a:p>
            <a:r>
              <a:rPr lang="en-CA" dirty="0"/>
              <a:t>Recall the reverse function</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CA"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swap_array_entries</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array[], std::</a:t>
            </a:r>
            <a:r>
              <a:rPr kumimoji="0" lang="en-CA"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m, std::</a:t>
            </a:r>
            <a:r>
              <a:rPr kumimoji="0" lang="en-CA"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n )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t>
            </a:r>
            <a:r>
              <a:rPr kumimoji="0" lang="en-CA"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tmp</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array[m]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lang="en-CA" sz="1600" dirty="0">
                <a:solidFill>
                  <a:prstClr val="black"/>
                </a:solidFill>
                <a:latin typeface="Consolas" panose="020B0609020204030204" pitchFamily="49" charset="0"/>
              </a:rPr>
              <a:t>    </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array[m] = array[n];</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lang="en-CA" sz="1600" dirty="0">
                <a:solidFill>
                  <a:prstClr val="black"/>
                </a:solidFill>
                <a:latin typeface="Consolas" panose="020B0609020204030204" pitchFamily="49" charset="0"/>
              </a:rPr>
              <a:t>    </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array[n] = </a:t>
            </a:r>
            <a:r>
              <a:rPr kumimoji="0" lang="en-CA"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tmp</a:t>
            </a:r>
            <a:r>
              <a:rPr lang="en-CA" sz="1600" dirty="0">
                <a:solidFill>
                  <a:prstClr val="black"/>
                </a:solidFill>
                <a:latin typeface="Consolas" panose="020B0609020204030204" pitchFamily="49" charset="0"/>
              </a:rPr>
              <a:t>;</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reverse_array</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array[],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capacity )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for (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first{ 0 }, second{ capacity - 1 };</a:t>
            </a:r>
            <a:b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first &lt; second; ++first, --second )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swap_array_entries</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array, first, second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lang="en-US" sz="1600" dirty="0">
              <a:solidFill>
                <a:prstClr val="black"/>
              </a:solidFill>
              <a:latin typeface="Consolas" panose="020B0609020204030204" pitchFamily="49" charset="0"/>
            </a:endParaRP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lvl="1"/>
            <a:endParaRPr lang="en-CA" dirty="0"/>
          </a:p>
        </p:txBody>
      </p:sp>
      <p:pic>
        <p:nvPicPr>
          <p:cNvPr id="8" name="Audio 7">
            <a:hlinkClick r:id="" action="ppaction://media"/>
            <a:extLst>
              <a:ext uri="{FF2B5EF4-FFF2-40B4-BE49-F238E27FC236}">
                <a16:creationId xmlns:a16="http://schemas.microsoft.com/office/drawing/2014/main" id="{BCF21B5E-7871-BCD2-7A50-146B412B99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6648649"/>
      </p:ext>
    </p:extLst>
  </p:cSld>
  <p:clrMapOvr>
    <a:masterClrMapping/>
  </p:clrMapOvr>
  <mc:AlternateContent xmlns:mc="http://schemas.openxmlformats.org/markup-compatibility/2006">
    <mc:Choice xmlns:p14="http://schemas.microsoft.com/office/powerpoint/2010/main" Requires="p14">
      <p:transition spd="slow" p14:dur="2000" advTm="80939"/>
    </mc:Choice>
    <mc:Fallback>
      <p:transition spd="slow" advTm="8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Reversing part of an array</a:t>
            </a:r>
          </a:p>
        </p:txBody>
      </p:sp>
      <p:sp>
        <p:nvSpPr>
          <p:cNvPr id="3" name="Content Placeholder 2"/>
          <p:cNvSpPr>
            <a:spLocks noGrp="1"/>
          </p:cNvSpPr>
          <p:nvPr>
            <p:ph idx="1"/>
          </p:nvPr>
        </p:nvSpPr>
        <p:spPr>
          <a:xfrm>
            <a:off x="457200" y="1600200"/>
            <a:ext cx="8867328" cy="4525963"/>
          </a:xfrm>
        </p:spPr>
        <p:txBody>
          <a:bodyPr/>
          <a:lstStyle/>
          <a:p>
            <a:pPr algn="l"/>
            <a:r>
              <a:rPr lang="en-CA" dirty="0"/>
              <a:t>We can generalize this to reverse the entries between indices</a:t>
            </a:r>
            <a:br>
              <a:rPr lang="en-CA" dirty="0"/>
            </a:br>
            <a:r>
              <a:rPr lang="en-CA" i="1" dirty="0">
                <a:latin typeface="Times New Roman" panose="02020603050405020304" pitchFamily="18" charset="0"/>
                <a:cs typeface="Times New Roman" panose="02020603050405020304" pitchFamily="18" charset="0"/>
              </a:rPr>
              <a:t>m</a:t>
            </a:r>
            <a:r>
              <a:rPr lang="en-CA" dirty="0"/>
              <a:t> and </a:t>
            </a:r>
            <a:r>
              <a:rPr lang="en-CA" i="1" dirty="0">
                <a:latin typeface="Times New Roman" panose="02020603050405020304" pitchFamily="18" charset="0"/>
                <a:cs typeface="Times New Roman" panose="02020603050405020304" pitchFamily="18" charset="0"/>
              </a:rPr>
              <a:t>n</a:t>
            </a:r>
            <a:r>
              <a:rPr lang="en-CA" dirty="0">
                <a:latin typeface="Times New Roman" panose="02020603050405020304" pitchFamily="18" charset="0"/>
                <a:cs typeface="Times New Roman" panose="02020603050405020304" pitchFamily="18" charset="0"/>
              </a:rPr>
              <a:t> – 1</a:t>
            </a:r>
            <a:r>
              <a:rPr lang="en-CA" dirty="0"/>
              <a:t>:</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reverse_array</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array[],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m,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n )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for (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first{ m }, second{ n - 1 };</a:t>
            </a:r>
            <a:b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first &lt; second; ++first, --second )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swap_array_entries</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array, first, second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lvl="1"/>
            <a:endParaRPr lang="en-CA" dirty="0"/>
          </a:p>
        </p:txBody>
      </p:sp>
      <p:pic>
        <p:nvPicPr>
          <p:cNvPr id="7" name="Audio 6">
            <a:hlinkClick r:id="" action="ppaction://media"/>
            <a:extLst>
              <a:ext uri="{FF2B5EF4-FFF2-40B4-BE49-F238E27FC236}">
                <a16:creationId xmlns:a16="http://schemas.microsoft.com/office/drawing/2014/main" id="{0FF59535-A6B1-BD9B-3039-F2C4333D73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8657042"/>
      </p:ext>
    </p:extLst>
  </p:cSld>
  <p:clrMapOvr>
    <a:masterClrMapping/>
  </p:clrMapOvr>
  <mc:AlternateContent xmlns:mc="http://schemas.openxmlformats.org/markup-compatibility/2006">
    <mc:Choice xmlns:p14="http://schemas.microsoft.com/office/powerpoint/2010/main" Requires="p14">
      <p:transition spd="slow" p14:dur="2000" advTm="42019"/>
    </mc:Choice>
    <mc:Fallback>
      <p:transition spd="slow" advTm="4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Third implementation</a:t>
            </a:r>
          </a:p>
        </p:txBody>
      </p:sp>
      <p:sp>
        <p:nvSpPr>
          <p:cNvPr id="3" name="Content Placeholder 2"/>
          <p:cNvSpPr>
            <a:spLocks noGrp="1"/>
          </p:cNvSpPr>
          <p:nvPr>
            <p:ph idx="1"/>
          </p:nvPr>
        </p:nvSpPr>
        <p:spPr>
          <a:xfrm>
            <a:off x="457200" y="1600136"/>
            <a:ext cx="8686800" cy="4525963"/>
          </a:xfrm>
        </p:spPr>
        <p:txBody>
          <a:bodyPr>
            <a:noAutofit/>
          </a:body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Here is a nicer implementation:</a:t>
            </a:r>
          </a:p>
          <a:p>
            <a:pPr marL="400050" lvl="1" indent="0">
              <a:buNone/>
            </a:pPr>
            <a:r>
              <a:rPr lang="en-US" sz="1400" dirty="0">
                <a:latin typeface="Consolas" panose="020B0609020204030204" pitchFamily="49" charset="0"/>
              </a:rPr>
              <a:t>void </a:t>
            </a:r>
            <a:r>
              <a:rPr lang="en-US" sz="1400" dirty="0" err="1">
                <a:latin typeface="Consolas" panose="020B0609020204030204" pitchFamily="49" charset="0"/>
              </a:rPr>
              <a:t>rotate_array</a:t>
            </a:r>
            <a:r>
              <a:rPr lang="en-US" sz="1400" dirty="0">
                <a:latin typeface="Consolas" panose="020B0609020204030204" pitchFamily="49" charset="0"/>
              </a:rPr>
              <a:t>( double array[], std::</a:t>
            </a:r>
            <a:r>
              <a:rPr lang="en-US" sz="1400" dirty="0" err="1">
                <a:latin typeface="Consolas" panose="020B0609020204030204" pitchFamily="49" charset="0"/>
              </a:rPr>
              <a:t>size_t</a:t>
            </a:r>
            <a:r>
              <a:rPr lang="en-US" sz="1400" dirty="0">
                <a:latin typeface="Consolas" panose="020B0609020204030204" pitchFamily="49" charset="0"/>
              </a:rPr>
              <a:t> capacity, std::</a:t>
            </a:r>
            <a:r>
              <a:rPr lang="en-US" sz="1400" dirty="0" err="1">
                <a:latin typeface="Consolas" panose="020B0609020204030204" pitchFamily="49" charset="0"/>
              </a:rPr>
              <a:t>size_t</a:t>
            </a:r>
            <a:r>
              <a:rPr lang="en-US" sz="1400" dirty="0">
                <a:latin typeface="Consolas" panose="020B0609020204030204" pitchFamily="49" charset="0"/>
              </a:rPr>
              <a:t> rotation ) {</a:t>
            </a:r>
          </a:p>
          <a:p>
            <a:pPr marL="400050" lvl="1" indent="0">
              <a:buNone/>
            </a:pPr>
            <a:r>
              <a:rPr lang="en-US" sz="1400" dirty="0">
                <a:latin typeface="Consolas" panose="020B0609020204030204" pitchFamily="49" charset="0"/>
              </a:rPr>
              <a:t>    rotation = </a:t>
            </a:r>
            <a:r>
              <a:rPr lang="en-US" sz="1400" dirty="0" err="1">
                <a:latin typeface="Consolas" panose="020B0609020204030204" pitchFamily="49" charset="0"/>
              </a:rPr>
              <a:t>rotation%capacity</a:t>
            </a:r>
            <a:r>
              <a:rPr lang="en-US" sz="1400" dirty="0">
                <a:latin typeface="Consolas" panose="020B0609020204030204" pitchFamily="49" charset="0"/>
              </a:rPr>
              <a:t>;</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if ( rotation == 0 ) {</a:t>
            </a:r>
          </a:p>
          <a:p>
            <a:pPr marL="400050" lvl="1" indent="0">
              <a:buNone/>
            </a:pPr>
            <a:r>
              <a:rPr lang="en-US" sz="1400" dirty="0">
                <a:latin typeface="Consolas" panose="020B0609020204030204" pitchFamily="49" charset="0"/>
              </a:rPr>
              <a:t>        return;</a:t>
            </a:r>
          </a:p>
          <a:p>
            <a:pPr marL="400050" lvl="1" indent="0">
              <a:buNone/>
            </a:pPr>
            <a:r>
              <a:rPr lang="en-US" sz="1400" dirty="0">
                <a:latin typeface="Consolas" panose="020B0609020204030204" pitchFamily="49" charset="0"/>
              </a:rPr>
              <a:t>    }</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reverse_array</a:t>
            </a:r>
            <a:r>
              <a:rPr lang="en-US" sz="1400" dirty="0">
                <a:latin typeface="Consolas" panose="020B0609020204030204" pitchFamily="49" charset="0"/>
              </a:rPr>
              <a:t>( array, 0, rotation );</a:t>
            </a: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reverse_array</a:t>
            </a:r>
            <a:r>
              <a:rPr lang="en-US" sz="1400" dirty="0">
                <a:latin typeface="Consolas" panose="020B0609020204030204" pitchFamily="49" charset="0"/>
              </a:rPr>
              <a:t>( array, rotation, capacity );</a:t>
            </a: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reverse_array</a:t>
            </a:r>
            <a:r>
              <a:rPr lang="en-US" sz="1400" dirty="0">
                <a:latin typeface="Consolas" panose="020B0609020204030204" pitchFamily="49" charset="0"/>
              </a:rPr>
              <a:t>( array, 0, capacity );</a:t>
            </a:r>
          </a:p>
          <a:p>
            <a:pPr marL="400050" lvl="1" indent="0">
              <a:buNone/>
            </a:pPr>
            <a:r>
              <a:rPr lang="en-US" sz="1400" dirty="0">
                <a:latin typeface="Consolas" panose="020B0609020204030204" pitchFamily="49" charset="0"/>
              </a:rPr>
              <a:t>}</a:t>
            </a:r>
            <a:endParaRPr lang="en-CA" sz="1400" dirty="0">
              <a:latin typeface="Consolas" panose="020B0609020204030204" pitchFamily="49" charset="0"/>
            </a:endParaRPr>
          </a:p>
          <a:p>
            <a:pPr marL="0" indent="0">
              <a:buNone/>
            </a:pPr>
            <a:endParaRPr lang="en-CA" sz="1300" dirty="0"/>
          </a:p>
        </p:txBody>
      </p:sp>
      <p:pic>
        <p:nvPicPr>
          <p:cNvPr id="5" name="Audio 4">
            <a:hlinkClick r:id="" action="ppaction://media"/>
            <a:extLst>
              <a:ext uri="{FF2B5EF4-FFF2-40B4-BE49-F238E27FC236}">
                <a16:creationId xmlns:a16="http://schemas.microsoft.com/office/drawing/2014/main" id="{34CE843E-40A4-655C-7906-9C5C2ACB4B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2451805"/>
      </p:ext>
    </p:extLst>
  </p:cSld>
  <p:clrMapOvr>
    <a:masterClrMapping/>
  </p:clrMapOvr>
  <mc:AlternateContent xmlns:mc="http://schemas.openxmlformats.org/markup-compatibility/2006">
    <mc:Choice xmlns:p14="http://schemas.microsoft.com/office/powerpoint/2010/main" Requires="p14">
      <p:transition spd="slow" p14:dur="2000" advTm="35796"/>
    </mc:Choice>
    <mc:Fallback>
      <p:transition spd="slow" advTm="3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Thoughts…</a:t>
            </a:r>
          </a:p>
        </p:txBody>
      </p:sp>
      <p:sp>
        <p:nvSpPr>
          <p:cNvPr id="3" name="Content Placeholder 2"/>
          <p:cNvSpPr>
            <a:spLocks noGrp="1"/>
          </p:cNvSpPr>
          <p:nvPr>
            <p:ph idx="1"/>
          </p:nvPr>
        </p:nvSpPr>
        <p:spPr/>
        <p:txBody>
          <a:bodyPr/>
          <a:lstStyle/>
          <a:p>
            <a:r>
              <a:rPr lang="en-CA" dirty="0"/>
              <a:t>Could you have determined this?</a:t>
            </a:r>
          </a:p>
          <a:p>
            <a:pPr lvl="1"/>
            <a:r>
              <a:rPr lang="en-CA" dirty="0"/>
              <a:t>Probably not…</a:t>
            </a:r>
            <a:endParaRPr lang="en-CA" dirty="0">
              <a:latin typeface="Consolas" panose="020B0609020204030204" pitchFamily="49" charset="0"/>
              <a:cs typeface="Consolas" panose="020B0609020204030204" pitchFamily="49" charset="0"/>
            </a:endParaRPr>
          </a:p>
          <a:p>
            <a:pPr lvl="1"/>
            <a:endParaRPr lang="en-CA" dirty="0"/>
          </a:p>
          <a:p>
            <a:r>
              <a:rPr lang="en-CA" dirty="0"/>
              <a:t>Always remember:</a:t>
            </a:r>
          </a:p>
          <a:p>
            <a:pPr lvl="1"/>
            <a:r>
              <a:rPr lang="en-CA" dirty="0"/>
              <a:t>If you’re working on a problem,</a:t>
            </a:r>
          </a:p>
          <a:p>
            <a:pPr marL="457200" lvl="1" indent="0">
              <a:buNone/>
            </a:pPr>
            <a:r>
              <a:rPr lang="en-CA" dirty="0"/>
              <a:t>	   someone may have come up with a much better solution already</a:t>
            </a:r>
          </a:p>
          <a:p>
            <a:pPr lvl="1"/>
            <a:r>
              <a:rPr lang="en-CA" dirty="0"/>
              <a:t>There are often interesting and ingenious solutions out there</a:t>
            </a:r>
          </a:p>
          <a:p>
            <a:pPr lvl="1"/>
            <a:endParaRPr lang="en-CA" dirty="0"/>
          </a:p>
        </p:txBody>
      </p:sp>
      <p:pic>
        <p:nvPicPr>
          <p:cNvPr id="6" name="Audio 5">
            <a:hlinkClick r:id="" action="ppaction://media"/>
            <a:extLst>
              <a:ext uri="{FF2B5EF4-FFF2-40B4-BE49-F238E27FC236}">
                <a16:creationId xmlns:a16="http://schemas.microsoft.com/office/drawing/2014/main" id="{32EF0E59-EE11-E40D-3FE0-C91D05D9F5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0721201"/>
      </p:ext>
    </p:extLst>
  </p:cSld>
  <p:clrMapOvr>
    <a:masterClrMapping/>
  </p:clrMapOvr>
  <mc:AlternateContent xmlns:mc="http://schemas.openxmlformats.org/markup-compatibility/2006">
    <mc:Choice xmlns:p14="http://schemas.microsoft.com/office/powerpoint/2010/main" Requires="p14">
      <p:transition spd="slow" p14:dur="2000" advTm="59273"/>
    </mc:Choice>
    <mc:Fallback>
      <p:transition spd="slow" advTm="5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Know what a rotation is</a:t>
            </a:r>
            <a:endParaRPr lang="en-CA" dirty="0">
              <a:latin typeface="Consolas" panose="020B0609020204030204" pitchFamily="49" charset="0"/>
              <a:cs typeface="Consolas" panose="020B0609020204030204" pitchFamily="49" charset="0"/>
            </a:endParaRPr>
          </a:p>
          <a:p>
            <a:pPr lvl="1"/>
            <a:r>
              <a:rPr lang="en-CA" dirty="0"/>
              <a:t>Have seen a few implementations using temporary arrays</a:t>
            </a:r>
          </a:p>
          <a:p>
            <a:pPr lvl="1"/>
            <a:r>
              <a:rPr lang="en-CA" dirty="0"/>
              <a:t>Understand these require additional memory which may not always be available</a:t>
            </a:r>
          </a:p>
          <a:p>
            <a:pPr lvl="1"/>
            <a:r>
              <a:rPr lang="en-CA" dirty="0"/>
              <a:t>Have seen how we can use an array reversing function to implement a rotation</a:t>
            </a:r>
          </a:p>
          <a:p>
            <a:pPr lvl="1"/>
            <a:endParaRPr lang="en-CA" dirty="0"/>
          </a:p>
        </p:txBody>
      </p:sp>
      <p:pic>
        <p:nvPicPr>
          <p:cNvPr id="4" name="Audio 3">
            <a:hlinkClick r:id="" action="ppaction://media"/>
            <a:extLst>
              <a:ext uri="{FF2B5EF4-FFF2-40B4-BE49-F238E27FC236}">
                <a16:creationId xmlns:a16="http://schemas.microsoft.com/office/drawing/2014/main" id="{B01FFC80-44C6-C2A3-45A3-D16CA9E04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2219"/>
    </mc:Choice>
    <mc:Fallback>
      <p:transition spd="slow" advTm="3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https://en.wikipedia.org/wiki/Circular_shift</a:t>
            </a:r>
          </a:p>
          <a:p>
            <a:pPr marL="0" indent="0">
              <a:buNone/>
            </a:pPr>
            <a:r>
              <a:rPr lang="en-CA" sz="1800" dirty="0"/>
              <a:t>[2]	https://en.cppreference.com/w/cpp/algorithm/rotate</a:t>
            </a:r>
          </a:p>
        </p:txBody>
      </p:sp>
      <p:pic>
        <p:nvPicPr>
          <p:cNvPr id="4" name="Audio 3">
            <a:hlinkClick r:id="" action="ppaction://media"/>
            <a:extLst>
              <a:ext uri="{FF2B5EF4-FFF2-40B4-BE49-F238E27FC236}">
                <a16:creationId xmlns:a16="http://schemas.microsoft.com/office/drawing/2014/main" id="{47B5F992-886E-D630-9A18-79F6EDF1E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841"/>
    </mc:Choice>
    <mc:Fallback>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E5AF4D8A-2874-F25D-F659-FB70680A4A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3168"/>
    </mc:Choice>
    <mc:Fallback>
      <p:transition spd="slow" advTm="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a:extLst>
              <a:ext uri="{FF2B5EF4-FFF2-40B4-BE49-F238E27FC236}">
                <a16:creationId xmlns:a16="http://schemas.microsoft.com/office/drawing/2014/main" id="{D3533ACA-1A77-B595-68FB-6E80D4D7B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918"/>
    </mc:Choice>
    <mc:Fallback>
      <p:transition spd="slow" advTm="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a rotation of an array to the left</a:t>
            </a:r>
          </a:p>
          <a:p>
            <a:pPr lvl="1"/>
            <a:r>
              <a:rPr lang="en-CA" dirty="0"/>
              <a:t>Look at three implementations</a:t>
            </a:r>
          </a:p>
          <a:p>
            <a:pPr lvl="2"/>
            <a:r>
              <a:rPr lang="en-CA" dirty="0"/>
              <a:t>Each will be more successively more efficient</a:t>
            </a:r>
          </a:p>
          <a:p>
            <a:pPr lvl="2"/>
            <a:r>
              <a:rPr lang="en-CA" dirty="0"/>
              <a:t>The first two will require temporary arrays</a:t>
            </a:r>
          </a:p>
          <a:p>
            <a:pPr lvl="2"/>
            <a:r>
              <a:rPr lang="en-CA" dirty="0"/>
              <a:t>The last will not</a:t>
            </a:r>
          </a:p>
          <a:p>
            <a:pPr lvl="1"/>
            <a:r>
              <a:rPr lang="en-CA" dirty="0"/>
              <a:t>Discuss the need to look for solutions to problems and not just implement the first solution that comes to your mind</a:t>
            </a:r>
          </a:p>
          <a:p>
            <a:pPr lvl="1"/>
            <a:endParaRPr lang="en-CA" dirty="0"/>
          </a:p>
        </p:txBody>
      </p:sp>
      <p:pic>
        <p:nvPicPr>
          <p:cNvPr id="5" name="Audio 4">
            <a:hlinkClick r:id="" action="ppaction://media"/>
            <a:extLst>
              <a:ext uri="{FF2B5EF4-FFF2-40B4-BE49-F238E27FC236}">
                <a16:creationId xmlns:a16="http://schemas.microsoft.com/office/drawing/2014/main" id="{DD1501FA-6FCC-3D4B-30F8-E34DFAEBC8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0501"/>
    </mc:Choice>
    <mc:Fallback>
      <p:transition spd="slow" advTm="4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Introduction</a:t>
            </a:r>
          </a:p>
        </p:txBody>
      </p:sp>
      <p:sp>
        <p:nvSpPr>
          <p:cNvPr id="3" name="Content Placeholder 2"/>
          <p:cNvSpPr>
            <a:spLocks noGrp="1"/>
          </p:cNvSpPr>
          <p:nvPr>
            <p:ph idx="1"/>
          </p:nvPr>
        </p:nvSpPr>
        <p:spPr/>
        <p:txBody>
          <a:bodyPr/>
          <a:lstStyle/>
          <a:p>
            <a:r>
              <a:rPr lang="en-US" dirty="0"/>
              <a:t>Rotating an array to the left by </a:t>
            </a:r>
            <a:r>
              <a:rPr lang="en-US" i="1" dirty="0"/>
              <a:t>k</a:t>
            </a:r>
            <a:r>
              <a:rPr lang="en-US" dirty="0"/>
              <a:t> is the process of moving each entry </a:t>
            </a:r>
            <a:r>
              <a:rPr lang="en-US" i="1" dirty="0"/>
              <a:t>k</a:t>
            </a:r>
            <a:r>
              <a:rPr lang="en-US" dirty="0"/>
              <a:t> locations to the left of its original index, with the first </a:t>
            </a:r>
            <a:r>
              <a:rPr lang="en-US" i="1" dirty="0"/>
              <a:t>k</a:t>
            </a:r>
            <a:r>
              <a:rPr lang="en-US" dirty="0"/>
              <a:t> entries being moved to the end</a:t>
            </a:r>
          </a:p>
          <a:p>
            <a:r>
              <a:rPr lang="en-US" dirty="0"/>
              <a:t>For example, given the array:</a:t>
            </a:r>
          </a:p>
          <a:p>
            <a:endParaRPr lang="en-US" dirty="0"/>
          </a:p>
          <a:p>
            <a:endParaRPr lang="en-US" dirty="0"/>
          </a:p>
          <a:p>
            <a:pPr lvl="1"/>
            <a:r>
              <a:rPr lang="en-US" dirty="0"/>
              <a:t>Rotating to the left by 3 results in</a:t>
            </a:r>
          </a:p>
          <a:p>
            <a:pPr lvl="1"/>
            <a:endParaRPr lang="en-US" dirty="0"/>
          </a:p>
          <a:p>
            <a:pPr lvl="1"/>
            <a:endParaRPr lang="en-US" dirty="0"/>
          </a:p>
          <a:p>
            <a:pPr lvl="1"/>
            <a:r>
              <a:rPr lang="en-US" dirty="0"/>
              <a:t>Rotating the original array to the left by 9 moves results in</a:t>
            </a:r>
          </a:p>
          <a:p>
            <a:pPr lvl="1"/>
            <a:endParaRPr lang="en-US" dirty="0"/>
          </a:p>
          <a:p>
            <a:pPr lvl="1"/>
            <a:endParaRPr lang="en-US" dirty="0"/>
          </a:p>
          <a:p>
            <a:pPr lvl="2"/>
            <a:r>
              <a:rPr lang="en-US" dirty="0"/>
              <a:t>This is the same as rotating the original array by -2</a:t>
            </a:r>
          </a:p>
          <a:p>
            <a:pPr lvl="2"/>
            <a:r>
              <a:rPr lang="en-US" dirty="0"/>
              <a:t>This is also described as rotating to the right by 2</a:t>
            </a:r>
          </a:p>
          <a:p>
            <a:pPr lvl="1"/>
            <a:endParaRPr lang="en-US" dirty="0"/>
          </a:p>
        </p:txBody>
      </p:sp>
      <p:graphicFrame>
        <p:nvGraphicFramePr>
          <p:cNvPr id="4" name="Table 6">
            <a:extLst>
              <a:ext uri="{FF2B5EF4-FFF2-40B4-BE49-F238E27FC236}">
                <a16:creationId xmlns:a16="http://schemas.microsoft.com/office/drawing/2014/main" id="{87F76602-34B6-2C16-BAE6-4AFA0E1015A0}"/>
              </a:ext>
            </a:extLst>
          </p:cNvPr>
          <p:cNvGraphicFramePr>
            <a:graphicFrameLocks noGrp="1"/>
          </p:cNvGraphicFramePr>
          <p:nvPr>
            <p:extLst>
              <p:ext uri="{D42A27DB-BD31-4B8C-83A1-F6EECF244321}">
                <p14:modId xmlns:p14="http://schemas.microsoft.com/office/powerpoint/2010/main" val="1760256556"/>
              </p:ext>
            </p:extLst>
          </p:nvPr>
        </p:nvGraphicFramePr>
        <p:xfrm>
          <a:off x="647563" y="2996952"/>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5" name="Table 6">
            <a:extLst>
              <a:ext uri="{FF2B5EF4-FFF2-40B4-BE49-F238E27FC236}">
                <a16:creationId xmlns:a16="http://schemas.microsoft.com/office/drawing/2014/main" id="{C2A91569-E258-98E5-7131-EB3FB06A8752}"/>
              </a:ext>
            </a:extLst>
          </p:cNvPr>
          <p:cNvGraphicFramePr>
            <a:graphicFrameLocks noGrp="1"/>
          </p:cNvGraphicFramePr>
          <p:nvPr>
            <p:extLst>
              <p:ext uri="{D42A27DB-BD31-4B8C-83A1-F6EECF244321}">
                <p14:modId xmlns:p14="http://schemas.microsoft.com/office/powerpoint/2010/main" val="4056472830"/>
              </p:ext>
            </p:extLst>
          </p:nvPr>
        </p:nvGraphicFramePr>
        <p:xfrm>
          <a:off x="647941" y="4149080"/>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6" name="Table 6">
            <a:extLst>
              <a:ext uri="{FF2B5EF4-FFF2-40B4-BE49-F238E27FC236}">
                <a16:creationId xmlns:a16="http://schemas.microsoft.com/office/drawing/2014/main" id="{F0C9ABEE-09D1-6108-8FDD-35B34059DF98}"/>
              </a:ext>
            </a:extLst>
          </p:cNvPr>
          <p:cNvGraphicFramePr>
            <a:graphicFrameLocks noGrp="1"/>
          </p:cNvGraphicFramePr>
          <p:nvPr>
            <p:extLst>
              <p:ext uri="{D42A27DB-BD31-4B8C-83A1-F6EECF244321}">
                <p14:modId xmlns:p14="http://schemas.microsoft.com/office/powerpoint/2010/main" val="4256736463"/>
              </p:ext>
            </p:extLst>
          </p:nvPr>
        </p:nvGraphicFramePr>
        <p:xfrm>
          <a:off x="647185" y="5132432"/>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pic>
        <p:nvPicPr>
          <p:cNvPr id="10" name="Audio 9">
            <a:hlinkClick r:id="" action="ppaction://media"/>
            <a:extLst>
              <a:ext uri="{FF2B5EF4-FFF2-40B4-BE49-F238E27FC236}">
                <a16:creationId xmlns:a16="http://schemas.microsoft.com/office/drawing/2014/main" id="{BE791F30-2C14-3CC6-27D9-139CB80A7F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7280704"/>
      </p:ext>
    </p:extLst>
  </p:cSld>
  <p:clrMapOvr>
    <a:masterClrMapping/>
  </p:clrMapOvr>
  <mc:AlternateContent xmlns:mc="http://schemas.openxmlformats.org/markup-compatibility/2006">
    <mc:Choice xmlns:p14="http://schemas.microsoft.com/office/powerpoint/2010/main" Requires="p14">
      <p:transition spd="slow" p14:dur="2000" advTm="77549"/>
    </mc:Choice>
    <mc:Fallback>
      <p:transition spd="slow" advTm="7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Introduction</a:t>
            </a:r>
          </a:p>
        </p:txBody>
      </p:sp>
      <p:sp>
        <p:nvSpPr>
          <p:cNvPr id="3" name="Content Placeholder 2"/>
          <p:cNvSpPr>
            <a:spLocks noGrp="1"/>
          </p:cNvSpPr>
          <p:nvPr>
            <p:ph idx="1"/>
          </p:nvPr>
        </p:nvSpPr>
        <p:spPr/>
        <p:txBody>
          <a:bodyPr/>
          <a:lstStyle/>
          <a:p>
            <a:r>
              <a:rPr lang="en-US" dirty="0"/>
              <a:t>Rotating by 3 requires the following assignments:</a:t>
            </a:r>
          </a:p>
        </p:txBody>
      </p:sp>
      <p:graphicFrame>
        <p:nvGraphicFramePr>
          <p:cNvPr id="4" name="Table 6">
            <a:extLst>
              <a:ext uri="{FF2B5EF4-FFF2-40B4-BE49-F238E27FC236}">
                <a16:creationId xmlns:a16="http://schemas.microsoft.com/office/drawing/2014/main" id="{87F76602-34B6-2C16-BAE6-4AFA0E1015A0}"/>
              </a:ext>
            </a:extLst>
          </p:cNvPr>
          <p:cNvGraphicFramePr>
            <a:graphicFrameLocks noGrp="1"/>
          </p:cNvGraphicFramePr>
          <p:nvPr>
            <p:extLst>
              <p:ext uri="{D42A27DB-BD31-4B8C-83A1-F6EECF244321}">
                <p14:modId xmlns:p14="http://schemas.microsoft.com/office/powerpoint/2010/main" val="3025533998"/>
              </p:ext>
            </p:extLst>
          </p:nvPr>
        </p:nvGraphicFramePr>
        <p:xfrm>
          <a:off x="647563" y="2157616"/>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5" name="Table 6">
            <a:extLst>
              <a:ext uri="{FF2B5EF4-FFF2-40B4-BE49-F238E27FC236}">
                <a16:creationId xmlns:a16="http://schemas.microsoft.com/office/drawing/2014/main" id="{C2A91569-E258-98E5-7131-EB3FB06A8752}"/>
              </a:ext>
            </a:extLst>
          </p:cNvPr>
          <p:cNvGraphicFramePr>
            <a:graphicFrameLocks noGrp="1"/>
          </p:cNvGraphicFramePr>
          <p:nvPr>
            <p:extLst>
              <p:ext uri="{D42A27DB-BD31-4B8C-83A1-F6EECF244321}">
                <p14:modId xmlns:p14="http://schemas.microsoft.com/office/powerpoint/2010/main" val="1187924065"/>
              </p:ext>
            </p:extLst>
          </p:nvPr>
        </p:nvGraphicFramePr>
        <p:xfrm>
          <a:off x="647941" y="3309744"/>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pSp>
        <p:nvGrpSpPr>
          <p:cNvPr id="24" name="Group 23">
            <a:extLst>
              <a:ext uri="{FF2B5EF4-FFF2-40B4-BE49-F238E27FC236}">
                <a16:creationId xmlns:a16="http://schemas.microsoft.com/office/drawing/2014/main" id="{5C93C43A-AFDA-2FE0-CC47-D27E75107BD8}"/>
              </a:ext>
            </a:extLst>
          </p:cNvPr>
          <p:cNvGrpSpPr/>
          <p:nvPr/>
        </p:nvGrpSpPr>
        <p:grpSpPr>
          <a:xfrm flipH="1">
            <a:off x="1259632" y="2492896"/>
            <a:ext cx="6696744" cy="829040"/>
            <a:chOff x="1259632" y="2492896"/>
            <a:chExt cx="6696744" cy="829040"/>
          </a:xfrm>
        </p:grpSpPr>
        <p:cxnSp>
          <p:nvCxnSpPr>
            <p:cNvPr id="7" name="Straight Arrow Connector 6">
              <a:extLst>
                <a:ext uri="{FF2B5EF4-FFF2-40B4-BE49-F238E27FC236}">
                  <a16:creationId xmlns:a16="http://schemas.microsoft.com/office/drawing/2014/main" id="{25F50C1B-B850-1A89-2DF7-1F1F5D5E81EC}"/>
                </a:ext>
              </a:extLst>
            </p:cNvPr>
            <p:cNvCxnSpPr>
              <a:cxnSpLocks/>
            </p:cNvCxnSpPr>
            <p:nvPr/>
          </p:nvCxnSpPr>
          <p:spPr>
            <a:xfrm>
              <a:off x="125963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ED11F9-9055-4036-3641-C86AD70CAB3E}"/>
                </a:ext>
              </a:extLst>
            </p:cNvPr>
            <p:cNvCxnSpPr>
              <a:cxnSpLocks/>
            </p:cNvCxnSpPr>
            <p:nvPr/>
          </p:nvCxnSpPr>
          <p:spPr>
            <a:xfrm>
              <a:off x="197971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6191803-CA2F-5316-3258-0256747A4899}"/>
                </a:ext>
              </a:extLst>
            </p:cNvPr>
            <p:cNvCxnSpPr>
              <a:cxnSpLocks/>
            </p:cNvCxnSpPr>
            <p:nvPr/>
          </p:nvCxnSpPr>
          <p:spPr>
            <a:xfrm>
              <a:off x="269979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8025A5-FC39-8FCD-6344-64844CDCC6CA}"/>
                </a:ext>
              </a:extLst>
            </p:cNvPr>
            <p:cNvCxnSpPr>
              <a:cxnSpLocks/>
            </p:cNvCxnSpPr>
            <p:nvPr/>
          </p:nvCxnSpPr>
          <p:spPr>
            <a:xfrm>
              <a:off x="341987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5323477-1389-73B5-AD72-97664C364117}"/>
                </a:ext>
              </a:extLst>
            </p:cNvPr>
            <p:cNvCxnSpPr>
              <a:cxnSpLocks/>
            </p:cNvCxnSpPr>
            <p:nvPr/>
          </p:nvCxnSpPr>
          <p:spPr>
            <a:xfrm>
              <a:off x="413995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EF473A3-6C4C-6F2B-DCF3-ADFDBCA19613}"/>
                </a:ext>
              </a:extLst>
            </p:cNvPr>
            <p:cNvCxnSpPr>
              <a:cxnSpLocks/>
            </p:cNvCxnSpPr>
            <p:nvPr/>
          </p:nvCxnSpPr>
          <p:spPr>
            <a:xfrm>
              <a:off x="486003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B5BD17-C341-728B-8B51-60174A17C1BA}"/>
                </a:ext>
              </a:extLst>
            </p:cNvPr>
            <p:cNvCxnSpPr>
              <a:cxnSpLocks/>
            </p:cNvCxnSpPr>
            <p:nvPr/>
          </p:nvCxnSpPr>
          <p:spPr>
            <a:xfrm>
              <a:off x="558011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30761CE-7109-9F5B-73BA-7AFA7D5CB5EB}"/>
                </a:ext>
              </a:extLst>
            </p:cNvPr>
            <p:cNvCxnSpPr>
              <a:cxnSpLocks/>
            </p:cNvCxnSpPr>
            <p:nvPr/>
          </p:nvCxnSpPr>
          <p:spPr>
            <a:xfrm>
              <a:off x="630019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D59F73-9520-FF9A-93EF-11EF4FAA6D35}"/>
                </a:ext>
              </a:extLst>
            </p:cNvPr>
            <p:cNvCxnSpPr>
              <a:cxnSpLocks/>
            </p:cNvCxnSpPr>
            <p:nvPr/>
          </p:nvCxnSpPr>
          <p:spPr>
            <a:xfrm flipH="1">
              <a:off x="1259632"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2DC416E-4AD7-39F1-817D-88E884695C1D}"/>
                </a:ext>
              </a:extLst>
            </p:cNvPr>
            <p:cNvCxnSpPr>
              <a:cxnSpLocks/>
            </p:cNvCxnSpPr>
            <p:nvPr/>
          </p:nvCxnSpPr>
          <p:spPr>
            <a:xfrm flipH="1">
              <a:off x="1907704"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FE29C18-57EE-FB73-2C5E-9652A9294AF2}"/>
                </a:ext>
              </a:extLst>
            </p:cNvPr>
            <p:cNvCxnSpPr>
              <a:cxnSpLocks/>
            </p:cNvCxnSpPr>
            <p:nvPr/>
          </p:nvCxnSpPr>
          <p:spPr>
            <a:xfrm flipH="1">
              <a:off x="2627784"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Audio 24">
            <a:hlinkClick r:id="" action="ppaction://media"/>
            <a:extLst>
              <a:ext uri="{FF2B5EF4-FFF2-40B4-BE49-F238E27FC236}">
                <a16:creationId xmlns:a16="http://schemas.microsoft.com/office/drawing/2014/main" id="{4E6DC37E-DDF5-7715-E705-566EEC1AD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796148"/>
      </p:ext>
    </p:extLst>
  </p:cSld>
  <p:clrMapOvr>
    <a:masterClrMapping/>
  </p:clrMapOvr>
  <mc:AlternateContent xmlns:mc="http://schemas.openxmlformats.org/markup-compatibility/2006">
    <mc:Choice xmlns:p14="http://schemas.microsoft.com/office/powerpoint/2010/main" Requires="p14">
      <p:transition spd="slow" p14:dur="2000" advTm="24300"/>
    </mc:Choice>
    <mc:Fallback>
      <p:transition spd="slow" advTm="2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Introduction</a:t>
            </a:r>
          </a:p>
        </p:txBody>
      </p:sp>
      <p:sp>
        <p:nvSpPr>
          <p:cNvPr id="3" name="Content Placeholder 2"/>
          <p:cNvSpPr>
            <a:spLocks noGrp="1"/>
          </p:cNvSpPr>
          <p:nvPr>
            <p:ph idx="1"/>
          </p:nvPr>
        </p:nvSpPr>
        <p:spPr/>
        <p:txBody>
          <a:bodyPr/>
          <a:lstStyle/>
          <a:p>
            <a:r>
              <a:rPr lang="en-US" dirty="0"/>
              <a:t>How can we implement this?</a:t>
            </a:r>
          </a:p>
          <a:p>
            <a:endParaRPr lang="en-US" dirty="0"/>
          </a:p>
          <a:p>
            <a:endParaRPr lang="en-US" dirty="0"/>
          </a:p>
          <a:p>
            <a:endParaRPr lang="en-US" dirty="0"/>
          </a:p>
          <a:p>
            <a:endParaRPr lang="en-US" dirty="0"/>
          </a:p>
          <a:p>
            <a:endParaRPr lang="en-US" dirty="0"/>
          </a:p>
          <a:p>
            <a:endParaRPr lang="en-US" dirty="0"/>
          </a:p>
          <a:p>
            <a:pPr algn="l"/>
            <a:r>
              <a:rPr lang="en-US" dirty="0"/>
              <a:t>The easiest solution is to:</a:t>
            </a:r>
          </a:p>
          <a:p>
            <a:pPr lvl="1" algn="l"/>
            <a:r>
              <a:rPr lang="en-US" dirty="0"/>
              <a:t>Create a second array</a:t>
            </a:r>
          </a:p>
          <a:p>
            <a:pPr lvl="1" algn="l"/>
            <a:r>
              <a:rPr lang="en-US" dirty="0"/>
              <a:t>Copy all the entries over</a:t>
            </a:r>
          </a:p>
          <a:p>
            <a:pPr lvl="1" algn="l"/>
            <a:r>
              <a:rPr lang="en-US" dirty="0"/>
              <a:t>Copy all the entries back to their new location</a:t>
            </a:r>
          </a:p>
        </p:txBody>
      </p:sp>
      <p:graphicFrame>
        <p:nvGraphicFramePr>
          <p:cNvPr id="4" name="Table 6">
            <a:extLst>
              <a:ext uri="{FF2B5EF4-FFF2-40B4-BE49-F238E27FC236}">
                <a16:creationId xmlns:a16="http://schemas.microsoft.com/office/drawing/2014/main" id="{87F76602-34B6-2C16-BAE6-4AFA0E1015A0}"/>
              </a:ext>
            </a:extLst>
          </p:cNvPr>
          <p:cNvGraphicFramePr>
            <a:graphicFrameLocks noGrp="1"/>
          </p:cNvGraphicFramePr>
          <p:nvPr/>
        </p:nvGraphicFramePr>
        <p:xfrm>
          <a:off x="647563" y="2157616"/>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aphicFrame>
        <p:nvGraphicFramePr>
          <p:cNvPr id="18" name="Table 6">
            <a:extLst>
              <a:ext uri="{FF2B5EF4-FFF2-40B4-BE49-F238E27FC236}">
                <a16:creationId xmlns:a16="http://schemas.microsoft.com/office/drawing/2014/main" id="{296CC2F3-FEC6-0DE4-7879-DFE9478B3C25}"/>
              </a:ext>
            </a:extLst>
          </p:cNvPr>
          <p:cNvGraphicFramePr>
            <a:graphicFrameLocks noGrp="1"/>
          </p:cNvGraphicFramePr>
          <p:nvPr>
            <p:extLst>
              <p:ext uri="{D42A27DB-BD31-4B8C-83A1-F6EECF244321}">
                <p14:modId xmlns:p14="http://schemas.microsoft.com/office/powerpoint/2010/main" val="1004862029"/>
              </p:ext>
            </p:extLst>
          </p:nvPr>
        </p:nvGraphicFramePr>
        <p:xfrm>
          <a:off x="647941" y="3309744"/>
          <a:ext cx="7848874" cy="335280"/>
        </p:xfrm>
        <a:graphic>
          <a:graphicData uri="http://schemas.openxmlformats.org/drawingml/2006/table">
            <a:tbl>
              <a:tblPr>
                <a:tableStyleId>{2D5ABB26-0587-4C30-8999-92F81FD0307C}</a:tableStyleId>
              </a:tblPr>
              <a:tblGrid>
                <a:gridCol w="713534">
                  <a:extLst>
                    <a:ext uri="{9D8B030D-6E8A-4147-A177-3AD203B41FA5}">
                      <a16:colId xmlns:a16="http://schemas.microsoft.com/office/drawing/2014/main" val="2341996611"/>
                    </a:ext>
                  </a:extLst>
                </a:gridCol>
                <a:gridCol w="713534">
                  <a:extLst>
                    <a:ext uri="{9D8B030D-6E8A-4147-A177-3AD203B41FA5}">
                      <a16:colId xmlns:a16="http://schemas.microsoft.com/office/drawing/2014/main" val="103587617"/>
                    </a:ext>
                  </a:extLst>
                </a:gridCol>
                <a:gridCol w="713534">
                  <a:extLst>
                    <a:ext uri="{9D8B030D-6E8A-4147-A177-3AD203B41FA5}">
                      <a16:colId xmlns:a16="http://schemas.microsoft.com/office/drawing/2014/main" val="3126364604"/>
                    </a:ext>
                  </a:extLst>
                </a:gridCol>
                <a:gridCol w="713534">
                  <a:extLst>
                    <a:ext uri="{9D8B030D-6E8A-4147-A177-3AD203B41FA5}">
                      <a16:colId xmlns:a16="http://schemas.microsoft.com/office/drawing/2014/main" val="3186325406"/>
                    </a:ext>
                  </a:extLst>
                </a:gridCol>
                <a:gridCol w="713534">
                  <a:extLst>
                    <a:ext uri="{9D8B030D-6E8A-4147-A177-3AD203B41FA5}">
                      <a16:colId xmlns:a16="http://schemas.microsoft.com/office/drawing/2014/main" val="1272908693"/>
                    </a:ext>
                  </a:extLst>
                </a:gridCol>
                <a:gridCol w="713534">
                  <a:extLst>
                    <a:ext uri="{9D8B030D-6E8A-4147-A177-3AD203B41FA5}">
                      <a16:colId xmlns:a16="http://schemas.microsoft.com/office/drawing/2014/main" val="3799594778"/>
                    </a:ext>
                  </a:extLst>
                </a:gridCol>
                <a:gridCol w="713534">
                  <a:extLst>
                    <a:ext uri="{9D8B030D-6E8A-4147-A177-3AD203B41FA5}">
                      <a16:colId xmlns:a16="http://schemas.microsoft.com/office/drawing/2014/main" val="404763586"/>
                    </a:ext>
                  </a:extLst>
                </a:gridCol>
                <a:gridCol w="713534">
                  <a:extLst>
                    <a:ext uri="{9D8B030D-6E8A-4147-A177-3AD203B41FA5}">
                      <a16:colId xmlns:a16="http://schemas.microsoft.com/office/drawing/2014/main" val="3495858184"/>
                    </a:ext>
                  </a:extLst>
                </a:gridCol>
                <a:gridCol w="713534">
                  <a:extLst>
                    <a:ext uri="{9D8B030D-6E8A-4147-A177-3AD203B41FA5}">
                      <a16:colId xmlns:a16="http://schemas.microsoft.com/office/drawing/2014/main" val="1941378736"/>
                    </a:ext>
                  </a:extLst>
                </a:gridCol>
                <a:gridCol w="713534">
                  <a:extLst>
                    <a:ext uri="{9D8B030D-6E8A-4147-A177-3AD203B41FA5}">
                      <a16:colId xmlns:a16="http://schemas.microsoft.com/office/drawing/2014/main" val="1558870769"/>
                    </a:ext>
                  </a:extLst>
                </a:gridCol>
                <a:gridCol w="713534">
                  <a:extLst>
                    <a:ext uri="{9D8B030D-6E8A-4147-A177-3AD203B41FA5}">
                      <a16:colId xmlns:a16="http://schemas.microsoft.com/office/drawing/2014/main" val="2893689109"/>
                    </a:ext>
                  </a:extLst>
                </a:gridCol>
              </a:tblGrid>
              <a:tr h="231512">
                <a:tc>
                  <a:txBody>
                    <a:bodyPr/>
                    <a:lstStyle/>
                    <a:p>
                      <a:pPr algn="r"/>
                      <a:r>
                        <a:rPr lang="en-US" sz="1600" dirty="0">
                          <a:latin typeface="Consolas" panose="020B0609020204030204" pitchFamily="49" charset="0"/>
                        </a:rPr>
                        <a:t>-8.4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5.1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7.3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7.4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B0F0"/>
                          </a:solidFill>
                          <a:latin typeface="Consolas" panose="020B0609020204030204" pitchFamily="49" charset="0"/>
                        </a:rPr>
                        <a:t>9.3</a:t>
                      </a:r>
                      <a:endParaRPr lang="en-US" sz="1600" b="1" dirty="0">
                        <a:solidFill>
                          <a:srgbClr val="00B0F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latin typeface="Consolas" panose="020B0609020204030204" pitchFamily="49" charset="0"/>
                        </a:rPr>
                        <a:t>6.7</a:t>
                      </a:r>
                      <a:endParaRPr 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-0.5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latin typeface="Consolas" panose="020B0609020204030204" pitchFamily="49" charset="0"/>
                        </a:rPr>
                        <a:t>-5.5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004872"/>
                  </a:ext>
                </a:extLst>
              </a:tr>
            </a:tbl>
          </a:graphicData>
        </a:graphic>
      </p:graphicFrame>
      <p:grpSp>
        <p:nvGrpSpPr>
          <p:cNvPr id="19" name="Group 18">
            <a:extLst>
              <a:ext uri="{FF2B5EF4-FFF2-40B4-BE49-F238E27FC236}">
                <a16:creationId xmlns:a16="http://schemas.microsoft.com/office/drawing/2014/main" id="{9190E084-7994-2D4F-0272-C008EBC64317}"/>
              </a:ext>
            </a:extLst>
          </p:cNvPr>
          <p:cNvGrpSpPr/>
          <p:nvPr/>
        </p:nvGrpSpPr>
        <p:grpSpPr>
          <a:xfrm flipH="1">
            <a:off x="1259632" y="2492896"/>
            <a:ext cx="6696744" cy="829040"/>
            <a:chOff x="1259632" y="2492896"/>
            <a:chExt cx="6696744" cy="829040"/>
          </a:xfrm>
        </p:grpSpPr>
        <p:cxnSp>
          <p:nvCxnSpPr>
            <p:cNvPr id="20" name="Straight Arrow Connector 19">
              <a:extLst>
                <a:ext uri="{FF2B5EF4-FFF2-40B4-BE49-F238E27FC236}">
                  <a16:creationId xmlns:a16="http://schemas.microsoft.com/office/drawing/2014/main" id="{6A49EB35-9E3F-B910-6F8F-BDB5D1B7E7CD}"/>
                </a:ext>
              </a:extLst>
            </p:cNvPr>
            <p:cNvCxnSpPr>
              <a:cxnSpLocks/>
            </p:cNvCxnSpPr>
            <p:nvPr/>
          </p:nvCxnSpPr>
          <p:spPr>
            <a:xfrm>
              <a:off x="125963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0477216-8E08-4F16-4BCE-214556F4B3CC}"/>
                </a:ext>
              </a:extLst>
            </p:cNvPr>
            <p:cNvCxnSpPr>
              <a:cxnSpLocks/>
            </p:cNvCxnSpPr>
            <p:nvPr/>
          </p:nvCxnSpPr>
          <p:spPr>
            <a:xfrm>
              <a:off x="197971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DC30F59-8FBE-BA8C-D9F7-5BF8B80590AD}"/>
                </a:ext>
              </a:extLst>
            </p:cNvPr>
            <p:cNvCxnSpPr>
              <a:cxnSpLocks/>
            </p:cNvCxnSpPr>
            <p:nvPr/>
          </p:nvCxnSpPr>
          <p:spPr>
            <a:xfrm>
              <a:off x="269979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69E456B-9023-80C2-0568-3C170ECF41F6}"/>
                </a:ext>
              </a:extLst>
            </p:cNvPr>
            <p:cNvCxnSpPr>
              <a:cxnSpLocks/>
            </p:cNvCxnSpPr>
            <p:nvPr/>
          </p:nvCxnSpPr>
          <p:spPr>
            <a:xfrm>
              <a:off x="341987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71A559B-105C-0E1F-11A1-82C4A7169F0E}"/>
                </a:ext>
              </a:extLst>
            </p:cNvPr>
            <p:cNvCxnSpPr>
              <a:cxnSpLocks/>
            </p:cNvCxnSpPr>
            <p:nvPr/>
          </p:nvCxnSpPr>
          <p:spPr>
            <a:xfrm>
              <a:off x="413995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6CBA1D3-A256-E8D8-8F5E-D52E976287A3}"/>
                </a:ext>
              </a:extLst>
            </p:cNvPr>
            <p:cNvCxnSpPr>
              <a:cxnSpLocks/>
            </p:cNvCxnSpPr>
            <p:nvPr/>
          </p:nvCxnSpPr>
          <p:spPr>
            <a:xfrm>
              <a:off x="486003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3477C0D-4EBB-511B-6E0E-3CA916A36FDE}"/>
                </a:ext>
              </a:extLst>
            </p:cNvPr>
            <p:cNvCxnSpPr>
              <a:cxnSpLocks/>
            </p:cNvCxnSpPr>
            <p:nvPr/>
          </p:nvCxnSpPr>
          <p:spPr>
            <a:xfrm>
              <a:off x="558011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7B0CAB6-749D-B657-F2D1-543EB8111254}"/>
                </a:ext>
              </a:extLst>
            </p:cNvPr>
            <p:cNvCxnSpPr>
              <a:cxnSpLocks/>
            </p:cNvCxnSpPr>
            <p:nvPr/>
          </p:nvCxnSpPr>
          <p:spPr>
            <a:xfrm>
              <a:off x="6300192" y="2492896"/>
              <a:ext cx="16561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E1A381F-9156-71F1-9B0A-E6DD37720D0E}"/>
                </a:ext>
              </a:extLst>
            </p:cNvPr>
            <p:cNvCxnSpPr>
              <a:cxnSpLocks/>
            </p:cNvCxnSpPr>
            <p:nvPr/>
          </p:nvCxnSpPr>
          <p:spPr>
            <a:xfrm flipH="1">
              <a:off x="1259632"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10D66F-B719-4F3D-2656-14ECDF54F344}"/>
                </a:ext>
              </a:extLst>
            </p:cNvPr>
            <p:cNvCxnSpPr>
              <a:cxnSpLocks/>
            </p:cNvCxnSpPr>
            <p:nvPr/>
          </p:nvCxnSpPr>
          <p:spPr>
            <a:xfrm flipH="1">
              <a:off x="1907704"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6ACB010-7B63-BC2B-0B23-E5DB9436A1FA}"/>
                </a:ext>
              </a:extLst>
            </p:cNvPr>
            <p:cNvCxnSpPr>
              <a:cxnSpLocks/>
            </p:cNvCxnSpPr>
            <p:nvPr/>
          </p:nvCxnSpPr>
          <p:spPr>
            <a:xfrm flipH="1">
              <a:off x="2627784" y="2505088"/>
              <a:ext cx="5256584" cy="816848"/>
            </a:xfrm>
            <a:prstGeom prst="straightConnector1">
              <a:avLst/>
            </a:prstGeom>
            <a:ln w="19050">
              <a:solidFill>
                <a:srgbClr val="FF4747"/>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Audio 7">
            <a:hlinkClick r:id="" action="ppaction://media"/>
            <a:extLst>
              <a:ext uri="{FF2B5EF4-FFF2-40B4-BE49-F238E27FC236}">
                <a16:creationId xmlns:a16="http://schemas.microsoft.com/office/drawing/2014/main" id="{9B0E530B-283F-848C-EAB3-34CED9255CE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4375385"/>
      </p:ext>
    </p:extLst>
  </p:cSld>
  <p:clrMapOvr>
    <a:masterClrMapping/>
  </p:clrMapOvr>
  <mc:AlternateContent xmlns:mc="http://schemas.openxmlformats.org/markup-compatibility/2006">
    <mc:Choice xmlns:p14="http://schemas.microsoft.com/office/powerpoint/2010/main" Requires="p14">
      <p:transition spd="slow" p14:dur="2000" advTm="26379"/>
    </mc:Choice>
    <mc:Fallback>
      <p:transition spd="slow" advTm="2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 implementation</a:t>
            </a:r>
          </a:p>
        </p:txBody>
      </p:sp>
      <p:sp>
        <p:nvSpPr>
          <p:cNvPr id="3" name="Content Placeholder 2"/>
          <p:cNvSpPr>
            <a:spLocks noGrp="1"/>
          </p:cNvSpPr>
          <p:nvPr>
            <p:ph idx="1"/>
          </p:nvPr>
        </p:nvSpPr>
        <p:spPr>
          <a:xfrm>
            <a:off x="457200" y="1114688"/>
            <a:ext cx="8686800" cy="4114512"/>
          </a:xfrm>
        </p:spPr>
        <p:txBody>
          <a:bodyPr>
            <a:noAutofit/>
          </a:bodyPr>
          <a:lstStyle/>
          <a:p>
            <a:pPr marL="400050" lvl="1" indent="0">
              <a:buNone/>
            </a:pPr>
            <a:r>
              <a:rPr lang="en-US" sz="1400" dirty="0">
                <a:latin typeface="Consolas" panose="020B0609020204030204" pitchFamily="49" charset="0"/>
              </a:rPr>
              <a:t>void </a:t>
            </a:r>
            <a:r>
              <a:rPr lang="en-US" sz="1400" dirty="0" err="1">
                <a:latin typeface="Consolas" panose="020B0609020204030204" pitchFamily="49" charset="0"/>
              </a:rPr>
              <a:t>rotate_array</a:t>
            </a:r>
            <a:r>
              <a:rPr lang="en-US" sz="1400" dirty="0">
                <a:latin typeface="Consolas" panose="020B0609020204030204" pitchFamily="49" charset="0"/>
              </a:rPr>
              <a:t>( double array[], std::</a:t>
            </a:r>
            <a:r>
              <a:rPr lang="en-US" sz="1400" dirty="0" err="1">
                <a:latin typeface="Consolas" panose="020B0609020204030204" pitchFamily="49" charset="0"/>
              </a:rPr>
              <a:t>size_t</a:t>
            </a:r>
            <a:r>
              <a:rPr lang="en-US" sz="1400" dirty="0">
                <a:latin typeface="Consolas" panose="020B0609020204030204" pitchFamily="49" charset="0"/>
              </a:rPr>
              <a:t> capacity, std::</a:t>
            </a:r>
            <a:r>
              <a:rPr lang="en-US" sz="1400" dirty="0" err="1">
                <a:latin typeface="Consolas" panose="020B0609020204030204" pitchFamily="49" charset="0"/>
              </a:rPr>
              <a:t>size_t</a:t>
            </a:r>
            <a:r>
              <a:rPr lang="en-US" sz="1400" dirty="0">
                <a:latin typeface="Consolas" panose="020B0609020204030204" pitchFamily="49" charset="0"/>
              </a:rPr>
              <a:t> rotation ) {</a:t>
            </a:r>
          </a:p>
          <a:p>
            <a:pPr marL="400050" lvl="1" indent="0">
              <a:buNone/>
            </a:pPr>
            <a:r>
              <a:rPr lang="en-US" sz="1400" dirty="0">
                <a:latin typeface="Consolas" panose="020B0609020204030204" pitchFamily="49" charset="0"/>
              </a:rPr>
              <a:t>    rotation = </a:t>
            </a:r>
            <a:r>
              <a:rPr lang="en-US" sz="1400" dirty="0" err="1">
                <a:latin typeface="Consolas" panose="020B0609020204030204" pitchFamily="49" charset="0"/>
              </a:rPr>
              <a:t>rotation%capacity</a:t>
            </a:r>
            <a:r>
              <a:rPr lang="en-US" sz="1400" dirty="0">
                <a:latin typeface="Consolas" panose="020B0609020204030204" pitchFamily="49" charset="0"/>
              </a:rPr>
              <a:t>;</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if ( rotation == 0 ) {</a:t>
            </a:r>
          </a:p>
          <a:p>
            <a:pPr marL="400050" lvl="1" indent="0">
              <a:buNone/>
            </a:pPr>
            <a:r>
              <a:rPr lang="en-US" sz="1400" dirty="0">
                <a:latin typeface="Consolas" panose="020B0609020204030204" pitchFamily="49" charset="0"/>
              </a:rPr>
              <a:t>        return;</a:t>
            </a:r>
          </a:p>
          <a:p>
            <a:pPr marL="400050" lvl="1" indent="0">
              <a:buNone/>
            </a:pPr>
            <a:r>
              <a:rPr lang="en-US" sz="1400" dirty="0">
                <a:latin typeface="Consolas" panose="020B0609020204030204" pitchFamily="49" charset="0"/>
              </a:rPr>
              <a:t>    }</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double </a:t>
            </a:r>
            <a:r>
              <a:rPr lang="en-US" sz="1400" dirty="0" err="1">
                <a:latin typeface="Consolas" panose="020B0609020204030204" pitchFamily="49" charset="0"/>
              </a:rPr>
              <a:t>a_tmp</a:t>
            </a:r>
            <a:r>
              <a:rPr lang="en-US" sz="1400" dirty="0">
                <a:latin typeface="Consolas" panose="020B0609020204030204" pitchFamily="49" charset="0"/>
              </a:rPr>
              <a:t>[capacity];</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k{ 0 }; k &lt; capacity; ++k ) {</a:t>
            </a: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a_tmp</a:t>
            </a:r>
            <a:r>
              <a:rPr lang="en-US" sz="1400" dirty="0">
                <a:latin typeface="Consolas" panose="020B0609020204030204" pitchFamily="49" charset="0"/>
              </a:rPr>
              <a:t>[k] = array[k];</a:t>
            </a:r>
          </a:p>
          <a:p>
            <a:pPr marL="400050" lvl="1" indent="0">
              <a:buNone/>
            </a:pPr>
            <a:r>
              <a:rPr lang="en-US" sz="1400" dirty="0">
                <a:latin typeface="Consolas" panose="020B0609020204030204" pitchFamily="49" charset="0"/>
              </a:rPr>
              <a:t>    }</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k{ 0 }, </a:t>
            </a:r>
            <a:r>
              <a:rPr lang="en-US" sz="1400" dirty="0" err="1">
                <a:latin typeface="Consolas" panose="020B0609020204030204" pitchFamily="49" charset="0"/>
              </a:rPr>
              <a:t>posn</a:t>
            </a:r>
            <a:r>
              <a:rPr lang="en-US" sz="1400" dirty="0">
                <a:latin typeface="Consolas" panose="020B0609020204030204" pitchFamily="49" charset="0"/>
              </a:rPr>
              <a:t>{ capacity - rotation }; k &lt; capacity; ++k ) {</a:t>
            </a:r>
          </a:p>
          <a:p>
            <a:pPr marL="400050" lvl="1" indent="0">
              <a:buNone/>
            </a:pPr>
            <a:r>
              <a:rPr lang="en-US" sz="1400" dirty="0">
                <a:latin typeface="Consolas" panose="020B0609020204030204" pitchFamily="49" charset="0"/>
              </a:rPr>
              <a:t>        array[</a:t>
            </a:r>
            <a:r>
              <a:rPr lang="en-US" sz="1400" dirty="0" err="1">
                <a:latin typeface="Consolas" panose="020B0609020204030204" pitchFamily="49" charset="0"/>
              </a:rPr>
              <a:t>posn</a:t>
            </a:r>
            <a:r>
              <a:rPr lang="en-US" sz="1400" dirty="0">
                <a:latin typeface="Consolas" panose="020B0609020204030204" pitchFamily="49" charset="0"/>
              </a:rPr>
              <a:t>] = </a:t>
            </a:r>
            <a:r>
              <a:rPr lang="en-US" sz="1400" dirty="0" err="1">
                <a:latin typeface="Consolas" panose="020B0609020204030204" pitchFamily="49" charset="0"/>
              </a:rPr>
              <a:t>a_tmp</a:t>
            </a:r>
            <a:r>
              <a:rPr lang="en-US" sz="1400" dirty="0">
                <a:latin typeface="Consolas" panose="020B0609020204030204" pitchFamily="49" charset="0"/>
              </a:rPr>
              <a:t>[k];</a:t>
            </a: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posn</a:t>
            </a:r>
            <a:r>
              <a:rPr lang="en-US" sz="1400" dirty="0">
                <a:latin typeface="Consolas" panose="020B0609020204030204" pitchFamily="49" charset="0"/>
              </a:rPr>
              <a:t>;</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if ( </a:t>
            </a:r>
            <a:r>
              <a:rPr lang="en-US" sz="1400" dirty="0" err="1">
                <a:latin typeface="Consolas" panose="020B0609020204030204" pitchFamily="49" charset="0"/>
              </a:rPr>
              <a:t>posn</a:t>
            </a:r>
            <a:r>
              <a:rPr lang="en-US" sz="1400" dirty="0">
                <a:latin typeface="Consolas" panose="020B0609020204030204" pitchFamily="49" charset="0"/>
              </a:rPr>
              <a:t> == capacity ) {</a:t>
            </a:r>
          </a:p>
          <a:p>
            <a:pPr marL="400050" lvl="1" indent="0">
              <a:buNone/>
            </a:pPr>
            <a:r>
              <a:rPr lang="en-US" sz="1400" dirty="0">
                <a:latin typeface="Consolas" panose="020B0609020204030204" pitchFamily="49" charset="0"/>
              </a:rPr>
              <a:t>            </a:t>
            </a:r>
            <a:r>
              <a:rPr lang="en-US" sz="1400" dirty="0" err="1">
                <a:latin typeface="Consolas" panose="020B0609020204030204" pitchFamily="49" charset="0"/>
              </a:rPr>
              <a:t>posn</a:t>
            </a:r>
            <a:r>
              <a:rPr lang="en-US" sz="1400" dirty="0">
                <a:latin typeface="Consolas" panose="020B0609020204030204" pitchFamily="49" charset="0"/>
              </a:rPr>
              <a:t> = 0;</a:t>
            </a:r>
          </a:p>
          <a:p>
            <a:pPr marL="400050" lvl="1" indent="0">
              <a:buNone/>
            </a:pPr>
            <a:r>
              <a:rPr lang="en-US" sz="1400" dirty="0">
                <a:latin typeface="Consolas" panose="020B0609020204030204" pitchFamily="49" charset="0"/>
              </a:rPr>
              <a:t>        }</a:t>
            </a:r>
          </a:p>
          <a:p>
            <a:pPr marL="400050" lvl="1" indent="0">
              <a:buNone/>
            </a:pPr>
            <a:r>
              <a:rPr lang="en-US" sz="1400" dirty="0">
                <a:latin typeface="Consolas" panose="020B0609020204030204" pitchFamily="49" charset="0"/>
              </a:rPr>
              <a:t>    }</a:t>
            </a:r>
          </a:p>
          <a:p>
            <a:pPr marL="400050" lvl="1" indent="0">
              <a:buNone/>
            </a:pPr>
            <a:r>
              <a:rPr lang="en-US" sz="1400" dirty="0">
                <a:latin typeface="Consolas" panose="020B0609020204030204" pitchFamily="49" charset="0"/>
              </a:rPr>
              <a:t>}</a:t>
            </a:r>
            <a:endParaRPr lang="en-CA" sz="1400" dirty="0">
              <a:latin typeface="Consolas" panose="020B0609020204030204" pitchFamily="49" charset="0"/>
            </a:endParaRPr>
          </a:p>
          <a:p>
            <a:pPr marL="0" indent="0">
              <a:buNone/>
            </a:pPr>
            <a:endParaRPr lang="en-CA" sz="1300" dirty="0"/>
          </a:p>
        </p:txBody>
      </p:sp>
      <p:pic>
        <p:nvPicPr>
          <p:cNvPr id="12" name="Audio 11">
            <a:hlinkClick r:id="" action="ppaction://media"/>
            <a:extLst>
              <a:ext uri="{FF2B5EF4-FFF2-40B4-BE49-F238E27FC236}">
                <a16:creationId xmlns:a16="http://schemas.microsoft.com/office/drawing/2014/main" id="{911B2C39-42CA-5574-E6EF-2CDB2D88C8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4314212"/>
      </p:ext>
    </p:extLst>
  </p:cSld>
  <p:clrMapOvr>
    <a:masterClrMapping/>
  </p:clrMapOvr>
  <mc:AlternateContent xmlns:mc="http://schemas.openxmlformats.org/markup-compatibility/2006">
    <mc:Choice xmlns:p14="http://schemas.microsoft.com/office/powerpoint/2010/main" Requires="p14">
      <p:transition spd="slow" p14:dur="2000" advTm="122441"/>
    </mc:Choice>
    <mc:Fallback>
      <p:transition spd="slow" advTm="12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incremental improvement</a:t>
            </a:r>
          </a:p>
        </p:txBody>
      </p:sp>
      <p:sp>
        <p:nvSpPr>
          <p:cNvPr id="3" name="Content Placeholder 2"/>
          <p:cNvSpPr>
            <a:spLocks noGrp="1"/>
          </p:cNvSpPr>
          <p:nvPr>
            <p:ph idx="1"/>
          </p:nvPr>
        </p:nvSpPr>
        <p:spPr/>
        <p:txBody>
          <a:bodyPr/>
          <a:lstStyle/>
          <a:p>
            <a:r>
              <a:rPr lang="en-US" dirty="0"/>
              <a:t>To rotate to the left by</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k</a:t>
            </a:r>
            <a:r>
              <a:rPr lang="en-US" dirty="0"/>
              <a:t> we could, instead,</a:t>
            </a:r>
          </a:p>
          <a:p>
            <a:pPr lvl="1"/>
            <a:r>
              <a:rPr lang="en-US" dirty="0"/>
              <a:t>Copy the first </a:t>
            </a:r>
            <a:r>
              <a:rPr lang="en-US" i="1" dirty="0">
                <a:latin typeface="Times New Roman" panose="02020603050405020304" pitchFamily="18" charset="0"/>
                <a:cs typeface="Times New Roman" panose="02020603050405020304" pitchFamily="18" charset="0"/>
              </a:rPr>
              <a:t>k</a:t>
            </a:r>
            <a:r>
              <a:rPr lang="en-US" dirty="0"/>
              <a:t> entries to the temporary array</a:t>
            </a:r>
          </a:p>
          <a:p>
            <a:pPr lvl="1"/>
            <a:r>
              <a:rPr lang="en-US" dirty="0"/>
              <a:t>Copy the remaining entries to the start of the original array</a:t>
            </a:r>
          </a:p>
          <a:p>
            <a:pPr lvl="1"/>
            <a:r>
              <a:rPr lang="en-US" dirty="0"/>
              <a:t>Copy the </a:t>
            </a:r>
            <a:r>
              <a:rPr lang="en-US" i="1" dirty="0">
                <a:latin typeface="Times New Roman" panose="02020603050405020304" pitchFamily="18" charset="0"/>
                <a:cs typeface="Times New Roman" panose="02020603050405020304" pitchFamily="18" charset="0"/>
              </a:rPr>
              <a:t>k</a:t>
            </a:r>
            <a:r>
              <a:rPr lang="en-US" dirty="0"/>
              <a:t> entries back to the end of the original array</a:t>
            </a:r>
          </a:p>
          <a:p>
            <a:pPr lvl="1"/>
            <a:endParaRPr lang="en-US" dirty="0"/>
          </a:p>
          <a:p>
            <a:r>
              <a:rPr lang="en-US" dirty="0"/>
              <a:t>This at least results in fewer assignments</a:t>
            </a:r>
          </a:p>
          <a:p>
            <a:pPr lvl="1"/>
            <a:r>
              <a:rPr lang="en-US" dirty="0"/>
              <a:t>With care, we can ensure no more than half the entries are copied to the temporary array</a:t>
            </a:r>
          </a:p>
        </p:txBody>
      </p:sp>
      <p:pic>
        <p:nvPicPr>
          <p:cNvPr id="18" name="Audio 17">
            <a:hlinkClick r:id="" action="ppaction://media"/>
            <a:extLst>
              <a:ext uri="{FF2B5EF4-FFF2-40B4-BE49-F238E27FC236}">
                <a16:creationId xmlns:a16="http://schemas.microsoft.com/office/drawing/2014/main" id="{77ECE610-BEAE-1A7D-5545-E1AAA40AD2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9485755"/>
      </p:ext>
    </p:extLst>
  </p:cSld>
  <p:clrMapOvr>
    <a:masterClrMapping/>
  </p:clrMapOvr>
  <mc:AlternateContent xmlns:mc="http://schemas.openxmlformats.org/markup-compatibility/2006">
    <mc:Choice xmlns:p14="http://schemas.microsoft.com/office/powerpoint/2010/main" Requires="p14">
      <p:transition spd="slow" p14:dur="2000" advTm="63476"/>
    </mc:Choice>
    <mc:Fallback>
      <p:transition spd="slow" advTm="6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Second implementation</a:t>
            </a:r>
          </a:p>
        </p:txBody>
      </p:sp>
      <p:sp>
        <p:nvSpPr>
          <p:cNvPr id="3" name="Content Placeholder 2"/>
          <p:cNvSpPr>
            <a:spLocks noGrp="1"/>
          </p:cNvSpPr>
          <p:nvPr>
            <p:ph idx="1"/>
          </p:nvPr>
        </p:nvSpPr>
        <p:spPr>
          <a:xfrm>
            <a:off x="457200" y="1186696"/>
            <a:ext cx="8686800" cy="4114512"/>
          </a:xfrm>
        </p:spPr>
        <p:txBody>
          <a:bodyPr>
            <a:noAutofit/>
          </a:bodyPr>
          <a:lstStyle/>
          <a:p>
            <a:pPr marL="400050" lvl="1" indent="0">
              <a:buNone/>
            </a:pPr>
            <a:r>
              <a:rPr lang="en-US" sz="1300" dirty="0">
                <a:latin typeface="Consolas" panose="020B0609020204030204" pitchFamily="49" charset="0"/>
              </a:rPr>
              <a:t>void </a:t>
            </a:r>
            <a:r>
              <a:rPr lang="en-US" sz="1300" dirty="0" err="1">
                <a:latin typeface="Consolas" panose="020B0609020204030204" pitchFamily="49" charset="0"/>
              </a:rPr>
              <a:t>rotate_array</a:t>
            </a:r>
            <a:r>
              <a:rPr lang="en-US" sz="1300" dirty="0">
                <a:latin typeface="Consolas" panose="020B0609020204030204" pitchFamily="49" charset="0"/>
              </a:rPr>
              <a:t>( double array[], std::</a:t>
            </a:r>
            <a:r>
              <a:rPr lang="en-US" sz="1300" dirty="0" err="1">
                <a:latin typeface="Consolas" panose="020B0609020204030204" pitchFamily="49" charset="0"/>
              </a:rPr>
              <a:t>size_t</a:t>
            </a:r>
            <a:r>
              <a:rPr lang="en-US" sz="1300" dirty="0">
                <a:latin typeface="Consolas" panose="020B0609020204030204" pitchFamily="49" charset="0"/>
              </a:rPr>
              <a:t> capacity, std::</a:t>
            </a:r>
            <a:r>
              <a:rPr lang="en-US" sz="1300" dirty="0" err="1">
                <a:latin typeface="Consolas" panose="020B0609020204030204" pitchFamily="49" charset="0"/>
              </a:rPr>
              <a:t>size_t</a:t>
            </a:r>
            <a:r>
              <a:rPr lang="en-US" sz="1300" dirty="0">
                <a:latin typeface="Consolas" panose="020B0609020204030204" pitchFamily="49" charset="0"/>
              </a:rPr>
              <a:t> rotation ) {</a:t>
            </a:r>
          </a:p>
          <a:p>
            <a:pPr marL="400050" lvl="1" indent="0">
              <a:buNone/>
            </a:pPr>
            <a:r>
              <a:rPr lang="en-US" sz="1300" dirty="0">
                <a:latin typeface="Consolas" panose="020B0609020204030204" pitchFamily="49" charset="0"/>
              </a:rPr>
              <a:t>    rotation = </a:t>
            </a:r>
            <a:r>
              <a:rPr lang="en-US" sz="1300" dirty="0" err="1">
                <a:latin typeface="Consolas" panose="020B0609020204030204" pitchFamily="49" charset="0"/>
              </a:rPr>
              <a:t>rotation%capacity</a:t>
            </a:r>
            <a:r>
              <a:rPr lang="en-US" sz="1300" dirty="0">
                <a:latin typeface="Consolas" panose="020B0609020204030204" pitchFamily="49" charset="0"/>
              </a:rPr>
              <a:t>;</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if ( rotation == 0 ) {</a:t>
            </a:r>
          </a:p>
          <a:p>
            <a:pPr marL="400050" lvl="1" indent="0">
              <a:buNone/>
            </a:pPr>
            <a:r>
              <a:rPr lang="en-US" sz="1300" dirty="0">
                <a:latin typeface="Consolas" panose="020B0609020204030204" pitchFamily="49" charset="0"/>
              </a:rPr>
              <a:t>        return;</a:t>
            </a:r>
          </a:p>
          <a:p>
            <a:pPr marL="400050" lvl="1" indent="0">
              <a:buNone/>
            </a:pPr>
            <a:r>
              <a:rPr lang="en-US" sz="1300" dirty="0">
                <a:latin typeface="Consolas" panose="020B0609020204030204" pitchFamily="49" charset="0"/>
              </a:rPr>
              <a:t>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double </a:t>
            </a:r>
            <a:r>
              <a:rPr lang="en-US" sz="1300" dirty="0" err="1">
                <a:latin typeface="Consolas" panose="020B0609020204030204" pitchFamily="49" charset="0"/>
              </a:rPr>
              <a:t>a_tmp</a:t>
            </a:r>
            <a:r>
              <a:rPr lang="en-US" sz="1300" dirty="0">
                <a:latin typeface="Consolas" panose="020B0609020204030204" pitchFamily="49" charset="0"/>
              </a:rPr>
              <a:t>[rotation];</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for ( std::</a:t>
            </a:r>
            <a:r>
              <a:rPr lang="en-US" sz="1300" dirty="0" err="1">
                <a:latin typeface="Consolas" panose="020B0609020204030204" pitchFamily="49" charset="0"/>
              </a:rPr>
              <a:t>size_t</a:t>
            </a:r>
            <a:r>
              <a:rPr lang="en-US" sz="1300" dirty="0">
                <a:latin typeface="Consolas" panose="020B0609020204030204" pitchFamily="49" charset="0"/>
              </a:rPr>
              <a:t> k{ 0 }; k &lt; rotation; ++k ) {</a:t>
            </a:r>
          </a:p>
          <a:p>
            <a:pPr marL="400050" lvl="1" indent="0">
              <a:buNone/>
            </a:pPr>
            <a:r>
              <a:rPr lang="en-US" sz="1300" dirty="0">
                <a:latin typeface="Consolas" panose="020B0609020204030204" pitchFamily="49" charset="0"/>
              </a:rPr>
              <a:t>        </a:t>
            </a:r>
            <a:r>
              <a:rPr lang="en-US" sz="1300" dirty="0" err="1">
                <a:latin typeface="Consolas" panose="020B0609020204030204" pitchFamily="49" charset="0"/>
              </a:rPr>
              <a:t>a_tmp</a:t>
            </a:r>
            <a:r>
              <a:rPr lang="en-US" sz="1300" dirty="0">
                <a:latin typeface="Consolas" panose="020B0609020204030204" pitchFamily="49" charset="0"/>
              </a:rPr>
              <a:t>[k] = array[k];</a:t>
            </a:r>
          </a:p>
          <a:p>
            <a:pPr marL="400050" lvl="1" indent="0">
              <a:buNone/>
            </a:pPr>
            <a:r>
              <a:rPr lang="en-US" sz="1300" dirty="0">
                <a:latin typeface="Consolas" panose="020B0609020204030204" pitchFamily="49" charset="0"/>
              </a:rPr>
              <a:t>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std::</a:t>
            </a:r>
            <a:r>
              <a:rPr lang="en-US" sz="1300" dirty="0" err="1">
                <a:latin typeface="Consolas" panose="020B0609020204030204" pitchFamily="49" charset="0"/>
              </a:rPr>
              <a:t>size_t</a:t>
            </a:r>
            <a:r>
              <a:rPr lang="en-US" sz="1300" dirty="0">
                <a:latin typeface="Consolas" panose="020B0609020204030204" pitchFamily="49" charset="0"/>
              </a:rPr>
              <a:t> </a:t>
            </a:r>
            <a:r>
              <a:rPr lang="en-US" sz="1300" dirty="0" err="1">
                <a:latin typeface="Consolas" panose="020B0609020204030204" pitchFamily="49" charset="0"/>
              </a:rPr>
              <a:t>posn</a:t>
            </a:r>
            <a:r>
              <a:rPr lang="en-US" sz="1300" dirty="0">
                <a:latin typeface="Consolas" panose="020B0609020204030204" pitchFamily="49" charset="0"/>
              </a:rPr>
              <a:t>{ 0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for ( std::</a:t>
            </a:r>
            <a:r>
              <a:rPr lang="en-US" sz="1300" dirty="0" err="1">
                <a:latin typeface="Consolas" panose="020B0609020204030204" pitchFamily="49" charset="0"/>
              </a:rPr>
              <a:t>size_t</a:t>
            </a:r>
            <a:r>
              <a:rPr lang="en-US" sz="1300" dirty="0">
                <a:latin typeface="Consolas" panose="020B0609020204030204" pitchFamily="49" charset="0"/>
              </a:rPr>
              <a:t> k{ rotation }; k &lt; capacity; ++k, ++</a:t>
            </a:r>
            <a:r>
              <a:rPr lang="en-US" sz="1300" dirty="0" err="1">
                <a:latin typeface="Consolas" panose="020B0609020204030204" pitchFamily="49" charset="0"/>
              </a:rPr>
              <a:t>posn</a:t>
            </a:r>
            <a:r>
              <a:rPr lang="en-US" sz="1300" dirty="0">
                <a:latin typeface="Consolas" panose="020B0609020204030204" pitchFamily="49" charset="0"/>
              </a:rPr>
              <a:t> ) {</a:t>
            </a:r>
          </a:p>
          <a:p>
            <a:pPr marL="400050" lvl="1" indent="0">
              <a:buNone/>
            </a:pPr>
            <a:r>
              <a:rPr lang="en-US" sz="1300" dirty="0">
                <a:latin typeface="Consolas" panose="020B0609020204030204" pitchFamily="49" charset="0"/>
              </a:rPr>
              <a:t>        array[</a:t>
            </a:r>
            <a:r>
              <a:rPr lang="en-US" sz="1300" dirty="0" err="1">
                <a:latin typeface="Consolas" panose="020B0609020204030204" pitchFamily="49" charset="0"/>
              </a:rPr>
              <a:t>posn</a:t>
            </a:r>
            <a:r>
              <a:rPr lang="en-US" sz="1300" dirty="0">
                <a:latin typeface="Consolas" panose="020B0609020204030204" pitchFamily="49" charset="0"/>
              </a:rPr>
              <a:t>] = array[k];</a:t>
            </a:r>
          </a:p>
          <a:p>
            <a:pPr marL="400050" lvl="1" indent="0">
              <a:buNone/>
            </a:pPr>
            <a:r>
              <a:rPr lang="en-US" sz="1300" dirty="0">
                <a:latin typeface="Consolas" panose="020B0609020204030204" pitchFamily="49" charset="0"/>
              </a:rPr>
              <a:t>    }</a:t>
            </a:r>
          </a:p>
          <a:p>
            <a:pPr marL="400050" lvl="1" indent="0">
              <a:buNone/>
            </a:pPr>
            <a:endParaRPr lang="en-US" sz="1300" dirty="0">
              <a:latin typeface="Consolas" panose="020B0609020204030204" pitchFamily="49" charset="0"/>
            </a:endParaRPr>
          </a:p>
          <a:p>
            <a:pPr marL="400050" lvl="1" indent="0">
              <a:buNone/>
            </a:pPr>
            <a:r>
              <a:rPr lang="en-US" sz="1300" dirty="0">
                <a:latin typeface="Consolas" panose="020B0609020204030204" pitchFamily="49" charset="0"/>
              </a:rPr>
              <a:t>    for ( std::</a:t>
            </a:r>
            <a:r>
              <a:rPr lang="en-US" sz="1300" dirty="0" err="1">
                <a:latin typeface="Consolas" panose="020B0609020204030204" pitchFamily="49" charset="0"/>
              </a:rPr>
              <a:t>size_t</a:t>
            </a:r>
            <a:r>
              <a:rPr lang="en-US" sz="1300" dirty="0">
                <a:latin typeface="Consolas" panose="020B0609020204030204" pitchFamily="49" charset="0"/>
              </a:rPr>
              <a:t> k{ 0 }; k &lt; rotation; ++k, ++</a:t>
            </a:r>
            <a:r>
              <a:rPr lang="en-US" sz="1300" dirty="0" err="1">
                <a:latin typeface="Consolas" panose="020B0609020204030204" pitchFamily="49" charset="0"/>
              </a:rPr>
              <a:t>posn</a:t>
            </a:r>
            <a:r>
              <a:rPr lang="en-US" sz="1300" dirty="0">
                <a:latin typeface="Consolas" panose="020B0609020204030204" pitchFamily="49" charset="0"/>
              </a:rPr>
              <a:t> ) {</a:t>
            </a:r>
          </a:p>
          <a:p>
            <a:pPr marL="400050" lvl="1" indent="0">
              <a:buNone/>
            </a:pPr>
            <a:r>
              <a:rPr lang="en-US" sz="1300" dirty="0">
                <a:latin typeface="Consolas" panose="020B0609020204030204" pitchFamily="49" charset="0"/>
              </a:rPr>
              <a:t>        array[</a:t>
            </a:r>
            <a:r>
              <a:rPr lang="en-US" sz="1300" dirty="0" err="1">
                <a:latin typeface="Consolas" panose="020B0609020204030204" pitchFamily="49" charset="0"/>
              </a:rPr>
              <a:t>posn</a:t>
            </a:r>
            <a:r>
              <a:rPr lang="en-US" sz="1300" dirty="0">
                <a:latin typeface="Consolas" panose="020B0609020204030204" pitchFamily="49" charset="0"/>
              </a:rPr>
              <a:t>] = </a:t>
            </a:r>
            <a:r>
              <a:rPr lang="en-US" sz="1300" dirty="0" err="1">
                <a:latin typeface="Consolas" panose="020B0609020204030204" pitchFamily="49" charset="0"/>
              </a:rPr>
              <a:t>a_tmp</a:t>
            </a:r>
            <a:r>
              <a:rPr lang="en-US" sz="1300" dirty="0">
                <a:latin typeface="Consolas" panose="020B0609020204030204" pitchFamily="49" charset="0"/>
              </a:rPr>
              <a:t>[k];</a:t>
            </a:r>
          </a:p>
          <a:p>
            <a:pPr marL="400050" lvl="1" indent="0">
              <a:buNone/>
            </a:pPr>
            <a:r>
              <a:rPr lang="en-US" sz="1300" dirty="0">
                <a:latin typeface="Consolas" panose="020B0609020204030204" pitchFamily="49" charset="0"/>
              </a:rPr>
              <a:t>    }</a:t>
            </a:r>
          </a:p>
          <a:p>
            <a:pPr marL="400050" lvl="1" indent="0">
              <a:buNone/>
            </a:pPr>
            <a:r>
              <a:rPr lang="en-US" sz="1300" dirty="0">
                <a:latin typeface="Consolas" panose="020B0609020204030204" pitchFamily="49" charset="0"/>
              </a:rPr>
              <a:t>}</a:t>
            </a:r>
            <a:endParaRPr lang="en-CA" sz="1300" dirty="0">
              <a:latin typeface="Consolas" panose="020B0609020204030204" pitchFamily="49" charset="0"/>
            </a:endParaRPr>
          </a:p>
          <a:p>
            <a:pPr marL="0" indent="0">
              <a:buNone/>
            </a:pPr>
            <a:endParaRPr lang="en-CA" sz="1300" dirty="0"/>
          </a:p>
        </p:txBody>
      </p:sp>
      <p:pic>
        <p:nvPicPr>
          <p:cNvPr id="10" name="Audio 9">
            <a:hlinkClick r:id="" action="ppaction://media"/>
            <a:extLst>
              <a:ext uri="{FF2B5EF4-FFF2-40B4-BE49-F238E27FC236}">
                <a16:creationId xmlns:a16="http://schemas.microsoft.com/office/drawing/2014/main" id="{4218ED3F-2EB4-839D-F38E-0B6CD93E8CC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0482975"/>
      </p:ext>
    </p:extLst>
  </p:cSld>
  <p:clrMapOvr>
    <a:masterClrMapping/>
  </p:clrMapOvr>
  <mc:AlternateContent xmlns:mc="http://schemas.openxmlformats.org/markup-compatibility/2006">
    <mc:Choice xmlns:p14="http://schemas.microsoft.com/office/powerpoint/2010/main" Requires="p14">
      <p:transition spd="slow" p14:dur="2000" advTm="162945"/>
    </mc:Choice>
    <mc:Fallback>
      <p:transition spd="slow" advTm="16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a:t>
            </a:r>
          </a:p>
        </p:txBody>
      </p:sp>
      <p:sp>
        <p:nvSpPr>
          <p:cNvPr id="3" name="Content Placeholder 2"/>
          <p:cNvSpPr>
            <a:spLocks noGrp="1"/>
          </p:cNvSpPr>
          <p:nvPr>
            <p:ph idx="1"/>
          </p:nvPr>
        </p:nvSpPr>
        <p:spPr/>
        <p:txBody>
          <a:bodyPr/>
          <a:lstStyle/>
          <a:p>
            <a:r>
              <a:rPr lang="en-CA" dirty="0"/>
              <a:t>Problem:</a:t>
            </a:r>
          </a:p>
          <a:p>
            <a:pPr lvl="1"/>
            <a:r>
              <a:rPr lang="en-CA" dirty="0"/>
              <a:t>We must allocate a temporary array and</a:t>
            </a:r>
          </a:p>
          <a:p>
            <a:pPr lvl="2"/>
            <a:r>
              <a:rPr lang="en-CA" dirty="0"/>
              <a:t>Copy entries to that temporary array, and</a:t>
            </a:r>
          </a:p>
          <a:p>
            <a:pPr lvl="2"/>
            <a:r>
              <a:rPr lang="en-CA" dirty="0"/>
              <a:t>Copy entries back into the initial array</a:t>
            </a:r>
          </a:p>
          <a:p>
            <a:endParaRPr lang="en-CA" dirty="0"/>
          </a:p>
          <a:p>
            <a:r>
              <a:rPr lang="en-CA" dirty="0"/>
              <a:t>This is potentially expensive…</a:t>
            </a:r>
          </a:p>
          <a:p>
            <a:pPr lvl="1"/>
            <a:r>
              <a:rPr lang="en-CA" dirty="0"/>
              <a:t>Can we do this without a temporary array?</a:t>
            </a:r>
          </a:p>
        </p:txBody>
      </p:sp>
      <p:pic>
        <p:nvPicPr>
          <p:cNvPr id="5" name="Audio 4">
            <a:hlinkClick r:id="" action="ppaction://media"/>
            <a:extLst>
              <a:ext uri="{FF2B5EF4-FFF2-40B4-BE49-F238E27FC236}">
                <a16:creationId xmlns:a16="http://schemas.microsoft.com/office/drawing/2014/main" id="{4D5E0894-804D-B553-71F9-581998FD9C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69744471"/>
      </p:ext>
    </p:extLst>
  </p:cSld>
  <p:clrMapOvr>
    <a:masterClrMapping/>
  </p:clrMapOvr>
  <mc:AlternateContent xmlns:mc="http://schemas.openxmlformats.org/markup-compatibility/2006">
    <mc:Choice xmlns:p14="http://schemas.microsoft.com/office/powerpoint/2010/main" Requires="p14">
      <p:transition spd="slow" p14:dur="2000" advTm="45502"/>
    </mc:Choice>
    <mc:Fallback>
      <p:transition spd="slow" advTm="4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7.7|21.3|16.6|6.1"/>
</p:tagLst>
</file>

<file path=ppt/tags/tag10.xml><?xml version="1.0" encoding="utf-8"?>
<p:tagLst xmlns:a="http://schemas.openxmlformats.org/drawingml/2006/main" xmlns:r="http://schemas.openxmlformats.org/officeDocument/2006/relationships" xmlns:p="http://schemas.openxmlformats.org/presentationml/2006/main">
  <p:tag name="TIMING" val="|11.4|10.6|2.5|20.5"/>
</p:tagLst>
</file>

<file path=ppt/tags/tag2.xml><?xml version="1.0" encoding="utf-8"?>
<p:tagLst xmlns:a="http://schemas.openxmlformats.org/drawingml/2006/main" xmlns:r="http://schemas.openxmlformats.org/officeDocument/2006/relationships" xmlns:p="http://schemas.openxmlformats.org/presentationml/2006/main">
  <p:tag name="TIMING" val="|6.5|4.7|2.5|5.4"/>
</p:tagLst>
</file>

<file path=ppt/tags/tag3.xml><?xml version="1.0" encoding="utf-8"?>
<p:tagLst xmlns:a="http://schemas.openxmlformats.org/drawingml/2006/main" xmlns:r="http://schemas.openxmlformats.org/officeDocument/2006/relationships" xmlns:p="http://schemas.openxmlformats.org/presentationml/2006/main">
  <p:tag name="TIMING" val="|8.8|19.2|8|4.5|7.1|27.6|23.3|3.2"/>
</p:tagLst>
</file>

<file path=ppt/tags/tag4.xml><?xml version="1.0" encoding="utf-8"?>
<p:tagLst xmlns:a="http://schemas.openxmlformats.org/drawingml/2006/main" xmlns:r="http://schemas.openxmlformats.org/officeDocument/2006/relationships" xmlns:p="http://schemas.openxmlformats.org/presentationml/2006/main">
  <p:tag name="TIMING" val="|10.9|6.8|10|6.9|8.6"/>
</p:tagLst>
</file>

<file path=ppt/tags/tag5.xml><?xml version="1.0" encoding="utf-8"?>
<p:tagLst xmlns:a="http://schemas.openxmlformats.org/drawingml/2006/main" xmlns:r="http://schemas.openxmlformats.org/officeDocument/2006/relationships" xmlns:p="http://schemas.openxmlformats.org/presentationml/2006/main">
  <p:tag name="TIMING" val="|9.3|27.7|11.2|37.4|51.2"/>
</p:tagLst>
</file>

<file path=ppt/tags/tag6.xml><?xml version="1.0" encoding="utf-8"?>
<p:tagLst xmlns:a="http://schemas.openxmlformats.org/drawingml/2006/main" xmlns:r="http://schemas.openxmlformats.org/officeDocument/2006/relationships" xmlns:p="http://schemas.openxmlformats.org/presentationml/2006/main">
  <p:tag name="TIMING" val="|4.8|11|10.7"/>
</p:tagLst>
</file>

<file path=ppt/tags/tag7.xml><?xml version="1.0" encoding="utf-8"?>
<p:tagLst xmlns:a="http://schemas.openxmlformats.org/drawingml/2006/main" xmlns:r="http://schemas.openxmlformats.org/officeDocument/2006/relationships" xmlns:p="http://schemas.openxmlformats.org/presentationml/2006/main">
  <p:tag name="TIMING" val="|31.7|31.7|13|8|2.5|4|5"/>
</p:tagLst>
</file>

<file path=ppt/tags/tag8.xml><?xml version="1.0" encoding="utf-8"?>
<p:tagLst xmlns:a="http://schemas.openxmlformats.org/drawingml/2006/main" xmlns:r="http://schemas.openxmlformats.org/officeDocument/2006/relationships" xmlns:p="http://schemas.openxmlformats.org/presentationml/2006/main">
  <p:tag name="TIMING" val="|24.8"/>
</p:tagLst>
</file>

<file path=ppt/tags/tag9.xml><?xml version="1.0" encoding="utf-8"?>
<p:tagLst xmlns:a="http://schemas.openxmlformats.org/drawingml/2006/main" xmlns:r="http://schemas.openxmlformats.org/officeDocument/2006/relationships" xmlns:p="http://schemas.openxmlformats.org/presentationml/2006/main">
  <p:tag name="TIMING" val="|13.1|11.4|3.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75098</TotalTime>
  <Words>1431</Words>
  <Application>Microsoft Office PowerPoint</Application>
  <PresentationFormat>On-screen Show (4:3)</PresentationFormat>
  <Paragraphs>292</Paragraphs>
  <Slides>18</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Consolas</vt:lpstr>
      <vt:lpstr>Constantia</vt:lpstr>
      <vt:lpstr>Georgia</vt:lpstr>
      <vt:lpstr>Times New Roman</vt:lpstr>
      <vt:lpstr>Custom Design</vt:lpstr>
      <vt:lpstr>Rotating an array to the left using reverse</vt:lpstr>
      <vt:lpstr>Outline</vt:lpstr>
      <vt:lpstr>Introduction</vt:lpstr>
      <vt:lpstr>Introduction</vt:lpstr>
      <vt:lpstr>Introduction</vt:lpstr>
      <vt:lpstr>Initial implementation</vt:lpstr>
      <vt:lpstr>An incremental improvement</vt:lpstr>
      <vt:lpstr>Second implementation</vt:lpstr>
      <vt:lpstr>Issues</vt:lpstr>
      <vt:lpstr>Rotating using reversals</vt:lpstr>
      <vt:lpstr>Reversing an array</vt:lpstr>
      <vt:lpstr>Reversing part of an array</vt:lpstr>
      <vt:lpstr>Third implementation</vt:lpstr>
      <vt:lpstr>Thoughts…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1496</cp:revision>
  <dcterms:created xsi:type="dcterms:W3CDTF">2009-09-11T23:00:44Z</dcterms:created>
  <dcterms:modified xsi:type="dcterms:W3CDTF">2022-06-04T15:36:12Z</dcterms:modified>
</cp:coreProperties>
</file>